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7680C0-00B5-4DCD-9A43-AD35093F3D7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97F316-AC7A-4702-9C5D-E09775770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09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CC5E-02C5-407B-A2B2-8B4DC94A8E38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F0CE-E296-45CD-BC78-37D3D24F8AB1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6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987D-14AB-48F4-BAE1-88C43A7133F7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1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8FD-EDA2-444A-93AA-736955640038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9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01C4-01C6-42B5-B421-AC3780AEF507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44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D276-9BED-4645-9E9F-41D3486315A4}" type="datetime1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2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19A4-1F7F-4F14-958D-EEBC24DD5A07}" type="datetime1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2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9D95-548F-4AA7-8DD9-D84D34936083}" type="datetime1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8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A1F6-1520-424B-9057-2BD358129136}" type="datetime1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6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65DA0-3A72-4979-AAB5-5988B95D61AE}" type="datetime1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3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C37C-81A9-4547-A013-22BA8A09FC11}" type="datetime1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9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C2E0D-66B7-4E15-A8EE-FA9919DA45AB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E7702-F01A-4E6F-AC65-CB5304A35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6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1" y="1143000"/>
            <a:ext cx="7175351" cy="1447800"/>
          </a:xfrm>
        </p:spPr>
        <p:txBody>
          <a:bodyPr/>
          <a:lstStyle/>
          <a:p>
            <a:pPr marL="182880" indent="0"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NGÀY PHÁP LUẬT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sz="4400" b="1" err="1" smtClean="0">
                <a:solidFill>
                  <a:srgbClr val="C00000"/>
                </a:solidFill>
              </a:rPr>
              <a:t>Tháng</a:t>
            </a:r>
            <a:r>
              <a:rPr lang="en-US" sz="4400" b="1" smtClean="0">
                <a:solidFill>
                  <a:srgbClr val="C00000"/>
                </a:solidFill>
              </a:rPr>
              <a:t> 9/2020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7750" y="2743200"/>
            <a:ext cx="7200899" cy="88211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Nghị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định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số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90/2020/NĐ-CP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về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đánh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giá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xếp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loại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chất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lượng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cán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bộ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công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chức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viên</a:t>
            </a:r>
            <a:r>
              <a:rPr lang="en-US" sz="3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chức</a:t>
            </a:r>
            <a:endParaRPr lang="en-US" sz="36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8" name="Picture 4" descr="D:\LINH TINH\HÌNH NỀN TRANG TRÍ\pháp luật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67"/>
            <a:ext cx="1981199" cy="1655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2286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ỦY BAN NHÂN DÂN QUẬN 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HÀ ĐÔNG</a:t>
            </a: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TRƯỜNG MẦM NON 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KIẾN HƯNG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429000" y="871537"/>
            <a:ext cx="2438400" cy="0"/>
          </a:xfrm>
          <a:prstGeom prst="line">
            <a:avLst/>
          </a:prstGeom>
          <a:ln w="158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07229" y="4648200"/>
            <a:ext cx="4833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/>
              <a:t>Kiến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Hưng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ngày</a:t>
            </a:r>
            <a:r>
              <a:rPr lang="en-US" sz="2400" b="1" i="1" dirty="0" smtClean="0"/>
              <a:t> 15 </a:t>
            </a:r>
            <a:r>
              <a:rPr lang="en-US" sz="2400" b="1" i="1" dirty="0" err="1" smtClean="0"/>
              <a:t>tháng</a:t>
            </a:r>
            <a:r>
              <a:rPr lang="en-US" sz="2400" b="1" i="1" dirty="0" smtClean="0"/>
              <a:t> 9 </a:t>
            </a:r>
            <a:r>
              <a:rPr lang="en-US" sz="2400" b="1" i="1" dirty="0" err="1" smtClean="0"/>
              <a:t>năm</a:t>
            </a:r>
            <a:r>
              <a:rPr lang="en-US" sz="2400" b="1" i="1" dirty="0" smtClean="0"/>
              <a:t> 2020</a:t>
            </a:r>
            <a:endParaRPr lang="en-US" sz="2400" b="1" i="1" dirty="0"/>
          </a:p>
        </p:txBody>
      </p:sp>
      <p:grpSp>
        <p:nvGrpSpPr>
          <p:cNvPr id="9" name="Group 8"/>
          <p:cNvGrpSpPr/>
          <p:nvPr/>
        </p:nvGrpSpPr>
        <p:grpSpPr>
          <a:xfrm>
            <a:off x="161925" y="5588454"/>
            <a:ext cx="8896350" cy="1302203"/>
            <a:chOff x="161925" y="5588454"/>
            <a:chExt cx="8896350" cy="1302203"/>
          </a:xfrm>
        </p:grpSpPr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925" y="5610225"/>
              <a:ext cx="1381125" cy="123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3050" y="5652407"/>
              <a:ext cx="1381125" cy="123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3725" y="5633357"/>
              <a:ext cx="1381125" cy="123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3925" y="5610225"/>
              <a:ext cx="1381125" cy="123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2200" y="5588454"/>
              <a:ext cx="1381125" cy="123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77150" y="5633357"/>
              <a:ext cx="1381125" cy="123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1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Chương</a:t>
            </a:r>
            <a:r>
              <a:rPr lang="en-US" sz="3600" b="1" dirty="0" smtClean="0"/>
              <a:t> 2: </a:t>
            </a:r>
            <a:r>
              <a:rPr lang="en-US" sz="3600" b="1" dirty="0" err="1" smtClean="0"/>
              <a:t>Tiêu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chí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xếp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loại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chất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lượng</a:t>
            </a:r>
            <a:r>
              <a:rPr lang="en-US" sz="3600" b="1" dirty="0" smtClean="0"/>
              <a:t> CB-CC-VC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054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Điều</a:t>
            </a:r>
            <a:r>
              <a:rPr lang="en-US" b="1" dirty="0" smtClean="0">
                <a:solidFill>
                  <a:srgbClr val="C00000"/>
                </a:solidFill>
              </a:rPr>
              <a:t> 13: </a:t>
            </a:r>
            <a:r>
              <a:rPr lang="en-US" b="1" dirty="0" err="1" smtClean="0">
                <a:solidFill>
                  <a:srgbClr val="C00000"/>
                </a:solidFill>
              </a:rPr>
              <a:t>Mức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hoàn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thành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tốt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nhiệm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vụ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endParaRPr lang="en-US" b="1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3 (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).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100%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 </a:t>
            </a:r>
            <a:r>
              <a:rPr lang="en-US" b="1" dirty="0" err="1" smtClean="0"/>
              <a:t>quản</a:t>
            </a:r>
            <a:r>
              <a:rPr lang="en-US" b="1" dirty="0" smtClean="0"/>
              <a:t> </a:t>
            </a:r>
            <a:r>
              <a:rPr lang="en-US" b="1" dirty="0" err="1" smtClean="0"/>
              <a:t>lý</a:t>
            </a:r>
            <a:endParaRPr lang="en-US" b="1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3 (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).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100%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b="1" dirty="0" err="1" smtClean="0"/>
              <a:t>ít</a:t>
            </a:r>
            <a:r>
              <a:rPr lang="en-US" b="1" dirty="0" smtClean="0"/>
              <a:t> </a:t>
            </a:r>
            <a:r>
              <a:rPr lang="en-US" b="1" dirty="0" err="1" smtClean="0"/>
              <a:t>nhất</a:t>
            </a:r>
            <a:r>
              <a:rPr lang="en-US" b="1" dirty="0" smtClean="0"/>
              <a:t> 80% </a:t>
            </a:r>
            <a:r>
              <a:rPr lang="en-US" b="1" dirty="0" err="1" smtClean="0"/>
              <a:t>nhiệm</a:t>
            </a:r>
            <a:r>
              <a:rPr lang="en-US" b="1" dirty="0" smtClean="0"/>
              <a:t> </a:t>
            </a:r>
            <a:r>
              <a:rPr lang="en-US" b="1" dirty="0" err="1" smtClean="0"/>
              <a:t>vụ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đơn</a:t>
            </a:r>
            <a:r>
              <a:rPr lang="en-US" b="1" dirty="0" smtClean="0"/>
              <a:t> </a:t>
            </a:r>
            <a:r>
              <a:rPr lang="en-US" b="1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tiện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smtClean="0"/>
              <a:t>100%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,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;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70% HTT </a:t>
            </a:r>
            <a:r>
              <a:rPr lang="en-US" dirty="0" err="1" smtClean="0"/>
              <a:t>và</a:t>
            </a:r>
            <a:r>
              <a:rPr lang="en-US" dirty="0" smtClean="0"/>
              <a:t> HTXS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76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Chương</a:t>
            </a:r>
            <a:r>
              <a:rPr lang="en-US" sz="3600" b="1" dirty="0" smtClean="0"/>
              <a:t> 2: </a:t>
            </a:r>
            <a:r>
              <a:rPr lang="en-US" sz="3600" b="1" dirty="0" err="1" smtClean="0"/>
              <a:t>Tiêu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chí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xếp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loại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chất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lượng</a:t>
            </a:r>
            <a:r>
              <a:rPr lang="en-US" sz="3600" b="1" dirty="0" smtClean="0"/>
              <a:t> CB-CC-VC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054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Điều</a:t>
            </a:r>
            <a:r>
              <a:rPr lang="en-US" b="1" dirty="0" smtClean="0">
                <a:solidFill>
                  <a:srgbClr val="C00000"/>
                </a:solidFill>
              </a:rPr>
              <a:t> 13: </a:t>
            </a:r>
            <a:r>
              <a:rPr lang="en-US" b="1" dirty="0" err="1" smtClean="0">
                <a:solidFill>
                  <a:srgbClr val="C00000"/>
                </a:solidFill>
              </a:rPr>
              <a:t>Mức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hoàn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thành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nhiệm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vụ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endParaRPr lang="en-US" b="1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3 (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).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, </a:t>
            </a:r>
            <a:r>
              <a:rPr lang="en-US" b="1" dirty="0" err="1" smtClean="0"/>
              <a:t>không</a:t>
            </a:r>
            <a:r>
              <a:rPr lang="en-US" b="1" dirty="0" smtClean="0"/>
              <a:t> </a:t>
            </a:r>
            <a:r>
              <a:rPr lang="en-US" b="1" dirty="0" err="1" smtClean="0"/>
              <a:t>quá</a:t>
            </a:r>
            <a:r>
              <a:rPr lang="en-US" b="1" dirty="0" smtClean="0"/>
              <a:t> 20% </a:t>
            </a:r>
            <a:r>
              <a:rPr lang="en-US" b="1" dirty="0" err="1" smtClean="0"/>
              <a:t>chưa</a:t>
            </a:r>
            <a:r>
              <a:rPr lang="en-US" b="1" dirty="0" smtClean="0"/>
              <a:t> </a:t>
            </a:r>
            <a:r>
              <a:rPr lang="en-US" b="1" dirty="0" err="1" smtClean="0"/>
              <a:t>đảm</a:t>
            </a:r>
            <a:r>
              <a:rPr lang="en-US" b="1" dirty="0" smtClean="0"/>
              <a:t> </a:t>
            </a:r>
            <a:r>
              <a:rPr lang="en-US" b="1" dirty="0" err="1" smtClean="0"/>
              <a:t>bảo</a:t>
            </a:r>
            <a:r>
              <a:rPr lang="en-US" b="1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thấp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 </a:t>
            </a:r>
            <a:r>
              <a:rPr lang="en-US" b="1" dirty="0" err="1" smtClean="0"/>
              <a:t>quản</a:t>
            </a:r>
            <a:r>
              <a:rPr lang="en-US" b="1" dirty="0" smtClean="0"/>
              <a:t> </a:t>
            </a:r>
            <a:r>
              <a:rPr lang="en-US" b="1" dirty="0" err="1" smtClean="0"/>
              <a:t>lý</a:t>
            </a:r>
            <a:endParaRPr lang="en-US" b="1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3 (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).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, </a:t>
            </a:r>
            <a:r>
              <a:rPr lang="en-US" b="1" dirty="0" err="1" smtClean="0"/>
              <a:t>không</a:t>
            </a:r>
            <a:r>
              <a:rPr lang="en-US" b="1" dirty="0" smtClean="0"/>
              <a:t> </a:t>
            </a:r>
            <a:r>
              <a:rPr lang="en-US" b="1" dirty="0" err="1" smtClean="0"/>
              <a:t>quá</a:t>
            </a:r>
            <a:r>
              <a:rPr lang="en-US" b="1" dirty="0" smtClean="0"/>
              <a:t> 20% </a:t>
            </a:r>
            <a:r>
              <a:rPr lang="en-US" b="1" dirty="0" err="1" smtClean="0"/>
              <a:t>chưa</a:t>
            </a:r>
            <a:r>
              <a:rPr lang="en-US" b="1" dirty="0" smtClean="0"/>
              <a:t> </a:t>
            </a:r>
            <a:r>
              <a:rPr lang="en-US" b="1" dirty="0" err="1" smtClean="0"/>
              <a:t>đảm</a:t>
            </a:r>
            <a:r>
              <a:rPr lang="en-US" b="1" dirty="0" smtClean="0"/>
              <a:t> </a:t>
            </a:r>
            <a:r>
              <a:rPr lang="en-US" b="1" dirty="0" err="1" smtClean="0"/>
              <a:t>bảo</a:t>
            </a:r>
            <a:r>
              <a:rPr lang="en-US" b="1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thấp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b="1" dirty="0" err="1" smtClean="0"/>
              <a:t>Đơn</a:t>
            </a:r>
            <a:r>
              <a:rPr lang="en-US" b="1" dirty="0" smtClean="0"/>
              <a:t> </a:t>
            </a:r>
            <a:r>
              <a:rPr lang="en-US" b="1" dirty="0" err="1" smtClean="0"/>
              <a:t>vị</a:t>
            </a:r>
            <a:r>
              <a:rPr lang="en-US" b="1" dirty="0" smtClean="0"/>
              <a:t> </a:t>
            </a:r>
            <a:r>
              <a:rPr lang="en-US" b="1" dirty="0" err="1" smtClean="0"/>
              <a:t>hoàn</a:t>
            </a:r>
            <a:r>
              <a:rPr lang="en-US" b="1" dirty="0" smtClean="0"/>
              <a:t> </a:t>
            </a:r>
            <a:r>
              <a:rPr lang="en-US" b="1" dirty="0" err="1" smtClean="0"/>
              <a:t>thành</a:t>
            </a:r>
            <a:r>
              <a:rPr lang="en-US" b="1" dirty="0" smtClean="0"/>
              <a:t> </a:t>
            </a:r>
            <a:r>
              <a:rPr lang="en-US" b="1" dirty="0" err="1" smtClean="0"/>
              <a:t>trên</a:t>
            </a:r>
            <a:r>
              <a:rPr lang="en-US" b="1" dirty="0" smtClean="0"/>
              <a:t> 70%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,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70%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,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55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Chương</a:t>
            </a:r>
            <a:r>
              <a:rPr lang="en-US" sz="3600" b="1" dirty="0" smtClean="0"/>
              <a:t> 2: </a:t>
            </a:r>
            <a:r>
              <a:rPr lang="en-US" sz="3600" b="1" dirty="0" err="1" smtClean="0"/>
              <a:t>Tiêu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chí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xếp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loại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chất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lượng</a:t>
            </a:r>
            <a:r>
              <a:rPr lang="en-US" sz="3600" b="1" dirty="0" smtClean="0"/>
              <a:t> CB-CC-VC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054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Điều</a:t>
            </a:r>
            <a:r>
              <a:rPr lang="en-US" b="1" dirty="0" smtClean="0">
                <a:solidFill>
                  <a:srgbClr val="C00000"/>
                </a:solidFill>
              </a:rPr>
              <a:t> 13: </a:t>
            </a:r>
            <a:r>
              <a:rPr lang="en-US" b="1" dirty="0" err="1" smtClean="0">
                <a:solidFill>
                  <a:srgbClr val="C00000"/>
                </a:solidFill>
              </a:rPr>
              <a:t>Mức</a:t>
            </a:r>
            <a:r>
              <a:rPr lang="en-US" b="1" dirty="0" smtClean="0">
                <a:solidFill>
                  <a:srgbClr val="C00000"/>
                </a:solidFill>
              </a:rPr>
              <a:t> KHÔNG </a:t>
            </a:r>
            <a:r>
              <a:rPr lang="en-US" b="1" dirty="0" err="1" smtClean="0">
                <a:solidFill>
                  <a:srgbClr val="C00000"/>
                </a:solidFill>
              </a:rPr>
              <a:t>hoàn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thành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nhiệm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vụ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 (</a:t>
            </a:r>
            <a:r>
              <a:rPr lang="en-US" b="1" dirty="0" err="1" smtClean="0"/>
              <a:t>có</a:t>
            </a:r>
            <a:r>
              <a:rPr lang="en-US" b="1" dirty="0" smtClean="0"/>
              <a:t> 1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tiêu</a:t>
            </a:r>
            <a:r>
              <a:rPr lang="en-US" b="1" dirty="0" smtClean="0"/>
              <a:t> </a:t>
            </a:r>
            <a:r>
              <a:rPr lang="en-US" b="1" dirty="0" err="1" smtClean="0"/>
              <a:t>chí</a:t>
            </a:r>
            <a:r>
              <a:rPr lang="en-US" b="1" dirty="0" smtClean="0"/>
              <a:t> </a:t>
            </a:r>
            <a:r>
              <a:rPr lang="en-US" b="1" dirty="0" err="1" smtClean="0"/>
              <a:t>sau</a:t>
            </a:r>
            <a:r>
              <a:rPr lang="en-US" b="1" dirty="0" smtClean="0"/>
              <a:t>)</a:t>
            </a:r>
          </a:p>
          <a:p>
            <a:pPr algn="just">
              <a:buFontTx/>
              <a:buChar char="-"/>
            </a:pP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thoái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tưởng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,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, </a:t>
            </a:r>
            <a:r>
              <a:rPr lang="en-US" dirty="0" err="1" smtClean="0"/>
              <a:t>lối</a:t>
            </a:r>
            <a:r>
              <a:rPr lang="en-US" dirty="0" smtClean="0"/>
              <a:t> </a:t>
            </a:r>
            <a:r>
              <a:rPr lang="en-US" dirty="0" err="1" smtClean="0"/>
              <a:t>sống</a:t>
            </a:r>
            <a:r>
              <a:rPr lang="en-US" dirty="0" smtClean="0"/>
              <a:t>,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,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(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).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b="1" dirty="0" err="1" smtClean="0"/>
              <a:t>trên</a:t>
            </a:r>
            <a:r>
              <a:rPr lang="en-US" b="1" dirty="0" smtClean="0"/>
              <a:t> 50%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vi </a:t>
            </a:r>
            <a:r>
              <a:rPr lang="en-US" dirty="0" err="1" smtClean="0"/>
              <a:t>vi</a:t>
            </a:r>
            <a:r>
              <a:rPr lang="en-US" dirty="0" smtClean="0"/>
              <a:t>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kỷ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 </a:t>
            </a:r>
            <a:r>
              <a:rPr lang="en-US" b="1" dirty="0" err="1" smtClean="0"/>
              <a:t>quản</a:t>
            </a:r>
            <a:r>
              <a:rPr lang="en-US" b="1" dirty="0" smtClean="0"/>
              <a:t> </a:t>
            </a:r>
            <a:r>
              <a:rPr lang="en-US" b="1" dirty="0" err="1" smtClean="0"/>
              <a:t>lý</a:t>
            </a:r>
            <a:endParaRPr lang="en-US" b="1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thoái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tưởng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,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, </a:t>
            </a:r>
            <a:r>
              <a:rPr lang="en-US" dirty="0" err="1" smtClean="0"/>
              <a:t>lối</a:t>
            </a:r>
            <a:r>
              <a:rPr lang="en-US" dirty="0" smtClean="0"/>
              <a:t> </a:t>
            </a:r>
            <a:r>
              <a:rPr lang="en-US" dirty="0" err="1" smtClean="0"/>
              <a:t>sống</a:t>
            </a:r>
            <a:r>
              <a:rPr lang="en-US" dirty="0" smtClean="0"/>
              <a:t>,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,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(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).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b="1" dirty="0" err="1" smtClean="0"/>
              <a:t>trên</a:t>
            </a:r>
            <a:r>
              <a:rPr lang="en-US" b="1" dirty="0" smtClean="0"/>
              <a:t> 50%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b="1" dirty="0" err="1" smtClean="0"/>
              <a:t>dưới</a:t>
            </a:r>
            <a:r>
              <a:rPr lang="en-US" b="1" dirty="0" smtClean="0"/>
              <a:t> 50%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,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vi </a:t>
            </a:r>
            <a:r>
              <a:rPr lang="en-US" dirty="0" err="1" smtClean="0"/>
              <a:t>vi</a:t>
            </a:r>
            <a:r>
              <a:rPr lang="en-US" dirty="0" smtClean="0"/>
              <a:t>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kỷ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66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/>
              <a:t>Chương</a:t>
            </a:r>
            <a:r>
              <a:rPr lang="en-US" sz="3200" b="1" dirty="0" smtClean="0"/>
              <a:t> III: </a:t>
            </a:r>
            <a:r>
              <a:rPr lang="en-US" sz="3200" b="1" dirty="0" err="1" smtClean="0"/>
              <a:t>Thẩm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quyền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trình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tự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thủ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tục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thời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điểm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sử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dụng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kết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quả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lưu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giữ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tài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liệu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đánh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giá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xếp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loại</a:t>
            </a:r>
            <a:r>
              <a:rPr lang="en-US" sz="3200" b="1" dirty="0" smtClean="0"/>
              <a:t> CBCCVC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Điều</a:t>
            </a:r>
            <a:r>
              <a:rPr lang="en-US" b="1" dirty="0" smtClean="0">
                <a:solidFill>
                  <a:srgbClr val="C00000"/>
                </a:solidFill>
              </a:rPr>
              <a:t> 16: </a:t>
            </a:r>
            <a:r>
              <a:rPr lang="en-US" b="1" dirty="0" err="1" smtClean="0">
                <a:solidFill>
                  <a:srgbClr val="C00000"/>
                </a:solidFill>
              </a:rPr>
              <a:t>Thẩm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quyền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đánh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giá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(Theo </a:t>
            </a:r>
            <a:r>
              <a:rPr lang="en-US" dirty="0" err="1" smtClean="0"/>
              <a:t>khoản</a:t>
            </a:r>
            <a:r>
              <a:rPr lang="en-US" dirty="0" smtClean="0"/>
              <a:t> 1, 2, 3 </a:t>
            </a:r>
            <a:r>
              <a:rPr lang="en-US" dirty="0" err="1" smtClean="0"/>
              <a:t>Điều</a:t>
            </a:r>
            <a:r>
              <a:rPr lang="en-US" dirty="0" smtClean="0"/>
              <a:t> 43 </a:t>
            </a:r>
            <a:r>
              <a:rPr lang="en-US" dirty="0" err="1" smtClean="0"/>
              <a:t>Luật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nghiệp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trách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cứ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,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nghiệp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,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.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chịu</a:t>
            </a:r>
            <a:r>
              <a:rPr lang="en-US" dirty="0"/>
              <a:t> </a:t>
            </a:r>
            <a:r>
              <a:rPr lang="en-US" dirty="0" err="1"/>
              <a:t>trách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nghiệp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thẩm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bổ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chịu</a:t>
            </a:r>
            <a:r>
              <a:rPr lang="en-US" dirty="0"/>
              <a:t> </a:t>
            </a:r>
            <a:r>
              <a:rPr lang="en-US" dirty="0" err="1"/>
              <a:t>trách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nghiệp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22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Chương</a:t>
            </a:r>
            <a:r>
              <a:rPr lang="en-US" sz="2800" b="1" dirty="0" smtClean="0"/>
              <a:t> III: </a:t>
            </a:r>
            <a:r>
              <a:rPr lang="en-US" sz="2800" b="1" dirty="0" err="1" smtClean="0"/>
              <a:t>Thẩm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quyền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tục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thời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điểm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dụng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quả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lưu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liệu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đánh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giá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xếp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loại</a:t>
            </a:r>
            <a:r>
              <a:rPr lang="en-US" sz="2800" b="1" dirty="0" smtClean="0"/>
              <a:t> CBCCVC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 smtClean="0">
                <a:solidFill>
                  <a:srgbClr val="C00000"/>
                </a:solidFill>
              </a:rPr>
              <a:t>Điều</a:t>
            </a:r>
            <a:r>
              <a:rPr lang="en-US" sz="2400" b="1" dirty="0" smtClean="0">
                <a:solidFill>
                  <a:srgbClr val="C00000"/>
                </a:solidFill>
              </a:rPr>
              <a:t> 19: </a:t>
            </a:r>
            <a:r>
              <a:rPr lang="en-US" sz="2400" b="1" dirty="0" err="1" smtClean="0">
                <a:solidFill>
                  <a:srgbClr val="C00000"/>
                </a:solidFill>
              </a:rPr>
              <a:t>Trình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tự</a:t>
            </a:r>
            <a:r>
              <a:rPr lang="en-US" sz="2400" b="1" dirty="0" smtClean="0">
                <a:solidFill>
                  <a:srgbClr val="C00000"/>
                </a:solidFill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</a:rPr>
              <a:t>thủ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tục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đánh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giá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marL="514350" indent="-514350">
              <a:buAutoNum type="arabicPeriod"/>
            </a:pPr>
            <a:r>
              <a:rPr lang="en-US" sz="2400" b="1" dirty="0" err="1" smtClean="0"/>
              <a:t>Đối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với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người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đứng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đầu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cấp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phó</a:t>
            </a:r>
            <a:endParaRPr lang="en-US" sz="2400" b="1" dirty="0" smtClean="0"/>
          </a:p>
          <a:p>
            <a:pPr marL="0" indent="0" algn="just">
              <a:buNone/>
            </a:pPr>
            <a:r>
              <a:rPr lang="en-US" sz="2400" dirty="0" smtClean="0"/>
              <a:t>- VC </a:t>
            </a:r>
            <a:r>
              <a:rPr lang="en-US" sz="2400" dirty="0" err="1" smtClean="0"/>
              <a:t>tự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 (</a:t>
            </a:r>
            <a:r>
              <a:rPr lang="en-US" sz="2400" dirty="0" err="1" smtClean="0"/>
              <a:t>mẫu</a:t>
            </a:r>
            <a:r>
              <a:rPr lang="en-US" sz="2400" dirty="0" smtClean="0"/>
              <a:t> 3).</a:t>
            </a:r>
          </a:p>
          <a:p>
            <a:pPr marL="0" indent="0" algn="just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Họp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b="1" dirty="0" err="1" smtClean="0"/>
              <a:t>lãnh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đạo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cấp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ủy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đảng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công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đoàn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đoàn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thanh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niên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người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đứng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đầu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cấu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thành</a:t>
            </a:r>
            <a:r>
              <a:rPr lang="en-US" sz="2400" dirty="0" smtClean="0"/>
              <a:t>).</a:t>
            </a:r>
          </a:p>
          <a:p>
            <a:pPr marL="0" indent="0" algn="just">
              <a:buNone/>
            </a:pPr>
            <a:r>
              <a:rPr lang="en-US" sz="2400" dirty="0" smtClean="0"/>
              <a:t>- VC </a:t>
            </a:r>
            <a:r>
              <a:rPr lang="en-US" sz="2400" dirty="0" err="1" smtClean="0"/>
              <a:t>tự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r>
              <a:rPr lang="en-US" sz="2400" dirty="0" smtClean="0"/>
              <a:t> </a:t>
            </a:r>
            <a:r>
              <a:rPr lang="en-US" sz="2400" dirty="0" err="1" smtClean="0"/>
              <a:t>bày</a:t>
            </a:r>
            <a:r>
              <a:rPr lang="en-US" sz="2400" dirty="0" smtClean="0"/>
              <a:t> </a:t>
            </a:r>
            <a:r>
              <a:rPr lang="en-US" sz="2400" dirty="0" err="1" smtClean="0"/>
              <a:t>báo</a:t>
            </a:r>
            <a:r>
              <a:rPr lang="en-US" sz="2400" dirty="0" smtClean="0"/>
              <a:t> </a:t>
            </a:r>
            <a:r>
              <a:rPr lang="en-US" sz="2400" dirty="0" err="1" smtClean="0"/>
              <a:t>cáo</a:t>
            </a:r>
            <a:r>
              <a:rPr lang="en-US" sz="2400" dirty="0" smtClean="0"/>
              <a:t> </a:t>
            </a:r>
            <a:r>
              <a:rPr lang="en-US" sz="2400" dirty="0" err="1" smtClean="0"/>
              <a:t>tự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;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r>
              <a:rPr lang="en-US" sz="2400" dirty="0" smtClean="0"/>
              <a:t> </a:t>
            </a:r>
            <a:r>
              <a:rPr lang="en-US" sz="2400" dirty="0" err="1" smtClean="0"/>
              <a:t>góp</a:t>
            </a:r>
            <a:r>
              <a:rPr lang="en-US" sz="2400" dirty="0" smtClean="0"/>
              <a:t> ý; </a:t>
            </a:r>
            <a:r>
              <a:rPr lang="en-US" sz="2400" dirty="0" err="1" smtClean="0"/>
              <a:t>các</a:t>
            </a:r>
            <a:r>
              <a:rPr lang="en-US" sz="2400" dirty="0" smtClean="0"/>
              <a:t> ý </a:t>
            </a:r>
            <a:r>
              <a:rPr lang="en-US" sz="2400" dirty="0" err="1" smtClean="0"/>
              <a:t>kiến</a:t>
            </a:r>
            <a:r>
              <a:rPr lang="en-US" sz="2400" dirty="0" smtClean="0"/>
              <a:t> </a:t>
            </a:r>
            <a:r>
              <a:rPr lang="en-US" sz="2400" dirty="0" err="1" smtClean="0"/>
              <a:t>được</a:t>
            </a:r>
            <a:r>
              <a:rPr lang="en-US" sz="2400" dirty="0" smtClean="0"/>
              <a:t> </a:t>
            </a:r>
            <a:r>
              <a:rPr lang="en-US" sz="2400" dirty="0" err="1" smtClean="0"/>
              <a:t>ghi</a:t>
            </a:r>
            <a:r>
              <a:rPr lang="en-US" sz="2400" dirty="0" smtClean="0"/>
              <a:t> </a:t>
            </a: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biên</a:t>
            </a:r>
            <a:r>
              <a:rPr lang="en-US" sz="2400" dirty="0" smtClean="0"/>
              <a:t> </a:t>
            </a:r>
            <a:r>
              <a:rPr lang="en-US" sz="2400" dirty="0" err="1" smtClean="0"/>
              <a:t>bản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thông</a:t>
            </a:r>
            <a:r>
              <a:rPr lang="en-US" sz="2400" dirty="0" smtClean="0"/>
              <a:t> qua </a:t>
            </a:r>
            <a:r>
              <a:rPr lang="en-US" sz="2400" dirty="0" err="1" smtClean="0"/>
              <a:t>cuộc</a:t>
            </a:r>
            <a:r>
              <a:rPr lang="en-US" sz="2400" dirty="0" smtClean="0"/>
              <a:t> </a:t>
            </a:r>
            <a:r>
              <a:rPr lang="en-US" sz="2400" dirty="0" err="1" smtClean="0"/>
              <a:t>họp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Lấy</a:t>
            </a:r>
            <a:r>
              <a:rPr lang="en-US" sz="2400" dirty="0" smtClean="0"/>
              <a:t> ý </a:t>
            </a:r>
            <a:r>
              <a:rPr lang="en-US" sz="2400" dirty="0" err="1" smtClean="0"/>
              <a:t>kiến</a:t>
            </a:r>
            <a:r>
              <a:rPr lang="en-US" sz="2400" dirty="0" smtClean="0"/>
              <a:t> </a:t>
            </a:r>
            <a:r>
              <a:rPr lang="en-US" sz="2400" dirty="0" err="1" smtClean="0"/>
              <a:t>cấp</a:t>
            </a:r>
            <a:r>
              <a:rPr lang="en-US" sz="2400" dirty="0" smtClean="0"/>
              <a:t> </a:t>
            </a:r>
            <a:r>
              <a:rPr lang="en-US" sz="2400" dirty="0" err="1" smtClean="0"/>
              <a:t>ủy</a:t>
            </a:r>
            <a:r>
              <a:rPr lang="en-US" sz="2400" dirty="0" smtClean="0"/>
              <a:t> </a:t>
            </a:r>
            <a:r>
              <a:rPr lang="en-US" sz="2400" dirty="0" err="1" smtClean="0"/>
              <a:t>đảng</a:t>
            </a:r>
            <a:r>
              <a:rPr lang="en-US" sz="2400" dirty="0" smtClean="0"/>
              <a:t> </a:t>
            </a:r>
            <a:r>
              <a:rPr lang="en-US" sz="2400" dirty="0" err="1" smtClean="0"/>
              <a:t>tại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Đề</a:t>
            </a:r>
            <a:r>
              <a:rPr lang="en-US" sz="2400" dirty="0" smtClean="0"/>
              <a:t> </a:t>
            </a:r>
            <a:r>
              <a:rPr lang="en-US" sz="2400" dirty="0" err="1" smtClean="0"/>
              <a:t>xuất</a:t>
            </a:r>
            <a:r>
              <a:rPr lang="en-US" sz="2400" dirty="0" smtClean="0"/>
              <a:t> </a:t>
            </a:r>
            <a:r>
              <a:rPr lang="en-US" sz="2400" dirty="0" err="1" smtClean="0"/>
              <a:t>xem</a:t>
            </a:r>
            <a:r>
              <a:rPr lang="en-US" sz="2400" dirty="0" smtClean="0"/>
              <a:t> </a:t>
            </a:r>
            <a:r>
              <a:rPr lang="en-US" sz="2400" dirty="0" err="1" smtClean="0"/>
              <a:t>xét</a:t>
            </a:r>
            <a:r>
              <a:rPr lang="en-US" sz="2400" dirty="0" smtClean="0"/>
              <a:t>, </a:t>
            </a:r>
            <a:r>
              <a:rPr lang="en-US" sz="2400" dirty="0" err="1" smtClean="0"/>
              <a:t>quyết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, </a:t>
            </a:r>
            <a:r>
              <a:rPr lang="en-US" sz="2400" dirty="0" err="1" smtClean="0"/>
              <a:t>xếp</a:t>
            </a:r>
            <a:r>
              <a:rPr lang="en-US" sz="2400" dirty="0" smtClean="0"/>
              <a:t> </a:t>
            </a:r>
            <a:r>
              <a:rPr lang="en-US" sz="2400" dirty="0" err="1" smtClean="0"/>
              <a:t>loại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Cấp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thẩm</a:t>
            </a:r>
            <a:r>
              <a:rPr lang="en-US" sz="2400" dirty="0" smtClean="0"/>
              <a:t> </a:t>
            </a:r>
            <a:r>
              <a:rPr lang="en-US" sz="2400" dirty="0" err="1" smtClean="0"/>
              <a:t>quyền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, </a:t>
            </a:r>
            <a:r>
              <a:rPr lang="en-US" sz="2400" dirty="0" err="1" smtClean="0"/>
              <a:t>xếp</a:t>
            </a:r>
            <a:r>
              <a:rPr lang="en-US" sz="2400" dirty="0" smtClean="0"/>
              <a:t> </a:t>
            </a:r>
            <a:r>
              <a:rPr lang="en-US" sz="2400" dirty="0" err="1" smtClean="0"/>
              <a:t>loại</a:t>
            </a:r>
            <a:r>
              <a:rPr lang="en-US" sz="2400" dirty="0" smtClean="0"/>
              <a:t>; </a:t>
            </a:r>
            <a:r>
              <a:rPr lang="en-US" sz="2400" dirty="0" err="1" smtClean="0"/>
              <a:t>thông</a:t>
            </a:r>
            <a:r>
              <a:rPr lang="en-US" sz="2400" dirty="0" smtClean="0"/>
              <a:t> </a:t>
            </a:r>
            <a:r>
              <a:rPr lang="en-US" sz="2400" dirty="0" err="1" smtClean="0"/>
              <a:t>báo</a:t>
            </a:r>
            <a:r>
              <a:rPr lang="en-US" sz="2400" dirty="0" smtClean="0"/>
              <a:t> </a:t>
            </a:r>
            <a:r>
              <a:rPr lang="en-US" sz="2400" dirty="0" err="1" smtClean="0"/>
              <a:t>bằng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bản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VC; </a:t>
            </a:r>
            <a:r>
              <a:rPr lang="en-US" sz="2400" dirty="0" err="1" smtClean="0"/>
              <a:t>quyết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thức</a:t>
            </a:r>
            <a:r>
              <a:rPr lang="en-US" sz="2400" dirty="0" smtClean="0"/>
              <a:t> </a:t>
            </a:r>
            <a:r>
              <a:rPr lang="en-US" sz="2400" dirty="0" err="1" smtClean="0"/>
              <a:t>công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</a:t>
            </a:r>
            <a:r>
              <a:rPr lang="en-US" sz="2400" dirty="0" err="1" smtClean="0"/>
              <a:t>tại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, </a:t>
            </a:r>
            <a:r>
              <a:rPr lang="en-US" sz="2400" dirty="0" err="1" smtClean="0"/>
              <a:t>ưu</a:t>
            </a:r>
            <a:r>
              <a:rPr lang="en-US" sz="2400" dirty="0" smtClean="0"/>
              <a:t> </a:t>
            </a:r>
            <a:r>
              <a:rPr lang="en-US" sz="2400" dirty="0" err="1" smtClean="0"/>
              <a:t>tiên</a:t>
            </a:r>
            <a:r>
              <a:rPr lang="en-US" sz="2400" dirty="0" smtClean="0"/>
              <a:t> </a:t>
            </a:r>
            <a:r>
              <a:rPr lang="en-US" sz="2400" dirty="0" err="1" smtClean="0"/>
              <a:t>áp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</a:t>
            </a:r>
            <a:r>
              <a:rPr lang="en-US" sz="2400" dirty="0" err="1" smtClean="0"/>
              <a:t>công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</a:t>
            </a:r>
            <a:r>
              <a:rPr lang="en-US" sz="2400" dirty="0" err="1" smtClean="0"/>
              <a:t>trên</a:t>
            </a:r>
            <a:r>
              <a:rPr lang="en-US" sz="2400" dirty="0" smtClean="0"/>
              <a:t> </a:t>
            </a:r>
            <a:r>
              <a:rPr lang="en-US" sz="2400" dirty="0" err="1" smtClean="0"/>
              <a:t>môi</a:t>
            </a:r>
            <a:r>
              <a:rPr lang="en-US" sz="2400" dirty="0" smtClean="0"/>
              <a:t> </a:t>
            </a:r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điện</a:t>
            </a:r>
            <a:r>
              <a:rPr lang="en-US" sz="2400" dirty="0" smtClean="0"/>
              <a:t> </a:t>
            </a:r>
            <a:r>
              <a:rPr lang="en-US" sz="2400" dirty="0" err="1" smtClean="0"/>
              <a:t>tử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94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Chương</a:t>
            </a:r>
            <a:r>
              <a:rPr lang="en-US" sz="2800" b="1" dirty="0" smtClean="0"/>
              <a:t> III: </a:t>
            </a:r>
            <a:r>
              <a:rPr lang="en-US" sz="2800" b="1" dirty="0" err="1" smtClean="0"/>
              <a:t>Thẩm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quyền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tục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thời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điểm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dụng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quả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lưu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liệu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đánh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giá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xếp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loại</a:t>
            </a:r>
            <a:r>
              <a:rPr lang="en-US" sz="2800" b="1" dirty="0" smtClean="0"/>
              <a:t> CBCCVC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 smtClean="0">
                <a:solidFill>
                  <a:srgbClr val="C00000"/>
                </a:solidFill>
              </a:rPr>
              <a:t>Điều</a:t>
            </a:r>
            <a:r>
              <a:rPr lang="en-US" sz="2400" b="1" dirty="0" smtClean="0">
                <a:solidFill>
                  <a:srgbClr val="C00000"/>
                </a:solidFill>
              </a:rPr>
              <a:t> 19: </a:t>
            </a:r>
            <a:r>
              <a:rPr lang="en-US" sz="2400" b="1" dirty="0" err="1" smtClean="0">
                <a:solidFill>
                  <a:srgbClr val="C00000"/>
                </a:solidFill>
              </a:rPr>
              <a:t>Trình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tự</a:t>
            </a:r>
            <a:r>
              <a:rPr lang="en-US" sz="2400" b="1" dirty="0" smtClean="0">
                <a:solidFill>
                  <a:srgbClr val="C00000"/>
                </a:solidFill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</a:rPr>
              <a:t>thủ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tục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đánh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giá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b="1" dirty="0" smtClean="0"/>
              <a:t>2. </a:t>
            </a:r>
            <a:r>
              <a:rPr lang="en-US" sz="2400" b="1" dirty="0" err="1" smtClean="0"/>
              <a:t>Đối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với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viên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chức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không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chức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vụ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quản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lý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smtClean="0"/>
              <a:t>- VC </a:t>
            </a:r>
            <a:r>
              <a:rPr lang="en-US" sz="2400" dirty="0" err="1" smtClean="0"/>
              <a:t>tự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 (</a:t>
            </a:r>
            <a:r>
              <a:rPr lang="en-US" sz="2400" dirty="0" err="1" smtClean="0"/>
              <a:t>mẫu</a:t>
            </a:r>
            <a:r>
              <a:rPr lang="en-US" sz="2400" dirty="0" smtClean="0"/>
              <a:t> 3).</a:t>
            </a:r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Họp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b="1" dirty="0" err="1" smtClean="0"/>
              <a:t>toàn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thể</a:t>
            </a:r>
            <a:r>
              <a:rPr lang="en-US" sz="2400" b="1" dirty="0" smtClean="0"/>
              <a:t> VC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vị</a:t>
            </a:r>
            <a:r>
              <a:rPr lang="en-US" sz="2400" b="1" dirty="0" smtClean="0"/>
              <a:t> </a:t>
            </a:r>
            <a:r>
              <a:rPr lang="en-US" sz="2400" dirty="0" err="1" smtClean="0"/>
              <a:t>hoặc</a:t>
            </a:r>
            <a:r>
              <a:rPr lang="en-US" sz="2400" dirty="0" smtClean="0"/>
              <a:t> </a:t>
            </a:r>
            <a:r>
              <a:rPr lang="en-US" sz="2400" dirty="0" err="1" smtClean="0"/>
              <a:t>toàn</a:t>
            </a:r>
            <a:r>
              <a:rPr lang="en-US" sz="2400" dirty="0" smtClean="0"/>
              <a:t> </a:t>
            </a:r>
            <a:r>
              <a:rPr lang="en-US" sz="2400" dirty="0" err="1" smtClean="0"/>
              <a:t>thể</a:t>
            </a:r>
            <a:r>
              <a:rPr lang="en-US" sz="2400" dirty="0" smtClean="0"/>
              <a:t> VC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 </a:t>
            </a:r>
            <a:r>
              <a:rPr lang="en-US" sz="2400" dirty="0" err="1" smtClean="0"/>
              <a:t>cấu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).</a:t>
            </a:r>
          </a:p>
          <a:p>
            <a:pPr marL="0" indent="0">
              <a:buNone/>
            </a:pPr>
            <a:r>
              <a:rPr lang="en-US" sz="2400" dirty="0" smtClean="0"/>
              <a:t>- VC </a:t>
            </a:r>
            <a:r>
              <a:rPr lang="en-US" sz="2400" dirty="0" err="1" smtClean="0"/>
              <a:t>tự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r>
              <a:rPr lang="en-US" sz="2400" dirty="0" smtClean="0"/>
              <a:t> </a:t>
            </a:r>
            <a:r>
              <a:rPr lang="en-US" sz="2400" dirty="0" err="1" smtClean="0"/>
              <a:t>bày</a:t>
            </a:r>
            <a:r>
              <a:rPr lang="en-US" sz="2400" dirty="0" smtClean="0"/>
              <a:t> </a:t>
            </a:r>
            <a:r>
              <a:rPr lang="en-US" sz="2400" dirty="0" err="1" smtClean="0"/>
              <a:t>báo</a:t>
            </a:r>
            <a:r>
              <a:rPr lang="en-US" sz="2400" dirty="0" smtClean="0"/>
              <a:t> </a:t>
            </a:r>
            <a:r>
              <a:rPr lang="en-US" sz="2400" dirty="0" err="1" smtClean="0"/>
              <a:t>cáo</a:t>
            </a:r>
            <a:r>
              <a:rPr lang="en-US" sz="2400" dirty="0" smtClean="0"/>
              <a:t> </a:t>
            </a:r>
            <a:r>
              <a:rPr lang="en-US" sz="2400" dirty="0" err="1" smtClean="0"/>
              <a:t>tự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;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r>
              <a:rPr lang="en-US" sz="2400" dirty="0" smtClean="0"/>
              <a:t> </a:t>
            </a:r>
            <a:r>
              <a:rPr lang="en-US" sz="2400" dirty="0" err="1" smtClean="0"/>
              <a:t>góp</a:t>
            </a:r>
            <a:r>
              <a:rPr lang="en-US" sz="2400" dirty="0" smtClean="0"/>
              <a:t> ý; </a:t>
            </a:r>
            <a:r>
              <a:rPr lang="en-US" sz="2400" dirty="0" err="1" smtClean="0"/>
              <a:t>các</a:t>
            </a:r>
            <a:r>
              <a:rPr lang="en-US" sz="2400" dirty="0" smtClean="0"/>
              <a:t> ý </a:t>
            </a:r>
            <a:r>
              <a:rPr lang="en-US" sz="2400" dirty="0" err="1" smtClean="0"/>
              <a:t>kiến</a:t>
            </a:r>
            <a:r>
              <a:rPr lang="en-US" sz="2400" dirty="0" smtClean="0"/>
              <a:t> </a:t>
            </a:r>
            <a:r>
              <a:rPr lang="en-US" sz="2400" dirty="0" err="1" smtClean="0"/>
              <a:t>được</a:t>
            </a:r>
            <a:r>
              <a:rPr lang="en-US" sz="2400" dirty="0" smtClean="0"/>
              <a:t> </a:t>
            </a:r>
            <a:r>
              <a:rPr lang="en-US" sz="2400" dirty="0" err="1" smtClean="0"/>
              <a:t>ghi</a:t>
            </a:r>
            <a:r>
              <a:rPr lang="en-US" sz="2400" dirty="0" smtClean="0"/>
              <a:t> </a:t>
            </a: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biên</a:t>
            </a:r>
            <a:r>
              <a:rPr lang="en-US" sz="2400" dirty="0" smtClean="0"/>
              <a:t> </a:t>
            </a:r>
            <a:r>
              <a:rPr lang="en-US" sz="2400" dirty="0" err="1" smtClean="0"/>
              <a:t>bản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thông</a:t>
            </a:r>
            <a:r>
              <a:rPr lang="en-US" sz="2400" dirty="0" smtClean="0"/>
              <a:t> qua </a:t>
            </a:r>
            <a:r>
              <a:rPr lang="en-US" sz="2400" dirty="0" err="1" smtClean="0"/>
              <a:t>cuộc</a:t>
            </a:r>
            <a:r>
              <a:rPr lang="en-US" sz="2400" dirty="0" smtClean="0"/>
              <a:t> </a:t>
            </a:r>
            <a:r>
              <a:rPr lang="en-US" sz="2400" dirty="0" err="1" smtClean="0"/>
              <a:t>họp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Lấy</a:t>
            </a:r>
            <a:r>
              <a:rPr lang="en-US" sz="2400" dirty="0" smtClean="0"/>
              <a:t> ý </a:t>
            </a:r>
            <a:r>
              <a:rPr lang="en-US" sz="2400" dirty="0" err="1" smtClean="0"/>
              <a:t>kiến</a:t>
            </a:r>
            <a:r>
              <a:rPr lang="en-US" sz="2400" dirty="0" smtClean="0"/>
              <a:t> </a:t>
            </a:r>
            <a:r>
              <a:rPr lang="en-US" sz="2400" dirty="0" err="1" smtClean="0"/>
              <a:t>cấp</a:t>
            </a:r>
            <a:r>
              <a:rPr lang="en-US" sz="2400" dirty="0" smtClean="0"/>
              <a:t> </a:t>
            </a:r>
            <a:r>
              <a:rPr lang="en-US" sz="2400" dirty="0" err="1" smtClean="0"/>
              <a:t>ủy</a:t>
            </a:r>
            <a:r>
              <a:rPr lang="en-US" sz="2400" dirty="0" smtClean="0"/>
              <a:t> </a:t>
            </a:r>
            <a:r>
              <a:rPr lang="en-US" sz="2400" dirty="0" err="1" smtClean="0"/>
              <a:t>đảng</a:t>
            </a:r>
            <a:r>
              <a:rPr lang="en-US" sz="2400" dirty="0" smtClean="0"/>
              <a:t> </a:t>
            </a:r>
            <a:r>
              <a:rPr lang="en-US" sz="2400" dirty="0" err="1" smtClean="0"/>
              <a:t>tại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Cấp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thẩm</a:t>
            </a:r>
            <a:r>
              <a:rPr lang="en-US" sz="2400" dirty="0" smtClean="0"/>
              <a:t> </a:t>
            </a:r>
            <a:r>
              <a:rPr lang="en-US" sz="2400" dirty="0" err="1" smtClean="0"/>
              <a:t>quyền</a:t>
            </a:r>
            <a:r>
              <a:rPr lang="en-US" sz="2400" dirty="0" smtClean="0"/>
              <a:t> </a:t>
            </a:r>
            <a:r>
              <a:rPr lang="en-US" sz="2400" dirty="0" err="1" smtClean="0"/>
              <a:t>xem</a:t>
            </a:r>
            <a:r>
              <a:rPr lang="en-US" sz="2400" dirty="0" smtClean="0"/>
              <a:t> </a:t>
            </a:r>
            <a:r>
              <a:rPr lang="en-US" sz="2400" dirty="0" err="1" smtClean="0"/>
              <a:t>xét</a:t>
            </a:r>
            <a:r>
              <a:rPr lang="en-US" sz="2400" dirty="0" smtClean="0"/>
              <a:t>, </a:t>
            </a:r>
            <a:r>
              <a:rPr lang="en-US" sz="2400" dirty="0" err="1" smtClean="0"/>
              <a:t>quyết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, </a:t>
            </a:r>
            <a:r>
              <a:rPr lang="en-US" sz="2400" dirty="0" err="1" smtClean="0"/>
              <a:t>xếp</a:t>
            </a:r>
            <a:r>
              <a:rPr lang="en-US" sz="2400" dirty="0" smtClean="0"/>
              <a:t> </a:t>
            </a:r>
            <a:r>
              <a:rPr lang="en-US" sz="2400" dirty="0" err="1" smtClean="0"/>
              <a:t>loại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 err="1" smtClean="0"/>
              <a:t>Cấp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thẩm</a:t>
            </a:r>
            <a:r>
              <a:rPr lang="en-US" sz="2400" dirty="0" smtClean="0"/>
              <a:t> </a:t>
            </a:r>
            <a:r>
              <a:rPr lang="en-US" sz="2400" dirty="0" err="1" smtClean="0"/>
              <a:t>quyền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, </a:t>
            </a:r>
            <a:r>
              <a:rPr lang="en-US" sz="2400" dirty="0" err="1" smtClean="0"/>
              <a:t>xếp</a:t>
            </a:r>
            <a:r>
              <a:rPr lang="en-US" sz="2400" dirty="0" smtClean="0"/>
              <a:t> </a:t>
            </a:r>
            <a:r>
              <a:rPr lang="en-US" sz="2400" dirty="0" err="1" smtClean="0"/>
              <a:t>loại</a:t>
            </a:r>
            <a:r>
              <a:rPr lang="en-US" sz="2400" dirty="0" smtClean="0"/>
              <a:t>; </a:t>
            </a:r>
            <a:r>
              <a:rPr lang="en-US" sz="2400" dirty="0" err="1" smtClean="0"/>
              <a:t>thông</a:t>
            </a:r>
            <a:r>
              <a:rPr lang="en-US" sz="2400" dirty="0" smtClean="0"/>
              <a:t> </a:t>
            </a:r>
            <a:r>
              <a:rPr lang="en-US" sz="2400" dirty="0" err="1" smtClean="0"/>
              <a:t>báo</a:t>
            </a:r>
            <a:r>
              <a:rPr lang="en-US" sz="2400" dirty="0" smtClean="0"/>
              <a:t> </a:t>
            </a:r>
            <a:r>
              <a:rPr lang="en-US" sz="2400" dirty="0" err="1" smtClean="0"/>
              <a:t>bằng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bản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VC; </a:t>
            </a:r>
            <a:r>
              <a:rPr lang="en-US" sz="2400" dirty="0" err="1" smtClean="0"/>
              <a:t>quyết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thức</a:t>
            </a:r>
            <a:r>
              <a:rPr lang="en-US" sz="2400" dirty="0" smtClean="0"/>
              <a:t> </a:t>
            </a:r>
            <a:r>
              <a:rPr lang="en-US" sz="2400" dirty="0" err="1" smtClean="0"/>
              <a:t>công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</a:t>
            </a:r>
            <a:r>
              <a:rPr lang="en-US" sz="2400" dirty="0" err="1" smtClean="0"/>
              <a:t>tại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, </a:t>
            </a:r>
            <a:r>
              <a:rPr lang="en-US" sz="2400" dirty="0" err="1" smtClean="0"/>
              <a:t>ưu</a:t>
            </a:r>
            <a:r>
              <a:rPr lang="en-US" sz="2400" dirty="0" smtClean="0"/>
              <a:t> </a:t>
            </a:r>
            <a:r>
              <a:rPr lang="en-US" sz="2400" dirty="0" err="1" smtClean="0"/>
              <a:t>tiên</a:t>
            </a:r>
            <a:r>
              <a:rPr lang="en-US" sz="2400" dirty="0" smtClean="0"/>
              <a:t> </a:t>
            </a:r>
            <a:r>
              <a:rPr lang="en-US" sz="2400" dirty="0" err="1" smtClean="0"/>
              <a:t>áp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</a:t>
            </a:r>
            <a:r>
              <a:rPr lang="en-US" sz="2400" dirty="0" err="1" smtClean="0"/>
              <a:t>công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</a:t>
            </a:r>
            <a:r>
              <a:rPr lang="en-US" sz="2400" dirty="0" err="1" smtClean="0"/>
              <a:t>trên</a:t>
            </a:r>
            <a:r>
              <a:rPr lang="en-US" sz="2400" dirty="0" smtClean="0"/>
              <a:t> </a:t>
            </a:r>
            <a:r>
              <a:rPr lang="en-US" sz="2400" dirty="0" err="1" smtClean="0"/>
              <a:t>môi</a:t>
            </a:r>
            <a:r>
              <a:rPr lang="en-US" sz="2400" dirty="0" smtClean="0"/>
              <a:t> </a:t>
            </a:r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điện</a:t>
            </a:r>
            <a:r>
              <a:rPr lang="en-US" sz="2400" dirty="0" smtClean="0"/>
              <a:t> </a:t>
            </a:r>
            <a:r>
              <a:rPr lang="en-US" sz="2400" dirty="0" err="1" smtClean="0"/>
              <a:t>tử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03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Chương</a:t>
            </a:r>
            <a:r>
              <a:rPr lang="en-US" sz="2800" b="1" dirty="0" smtClean="0"/>
              <a:t> III: </a:t>
            </a:r>
            <a:r>
              <a:rPr lang="en-US" sz="2800" b="1" dirty="0" err="1" smtClean="0"/>
              <a:t>Thẩm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quyền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tục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thời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điểm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dụng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quả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lưu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liệu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đánh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giá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xếp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loại</a:t>
            </a:r>
            <a:r>
              <a:rPr lang="en-US" sz="2800" b="1" dirty="0" smtClean="0"/>
              <a:t> CBCCVC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solidFill>
                  <a:srgbClr val="C00000"/>
                </a:solidFill>
              </a:rPr>
              <a:t>Điều</a:t>
            </a:r>
            <a:r>
              <a:rPr lang="en-US" sz="2800" b="1" dirty="0" smtClean="0">
                <a:solidFill>
                  <a:srgbClr val="C00000"/>
                </a:solidFill>
              </a:rPr>
              <a:t> 20: </a:t>
            </a:r>
            <a:r>
              <a:rPr lang="en-US" sz="2800" b="1" dirty="0" err="1" smtClean="0">
                <a:solidFill>
                  <a:srgbClr val="C00000"/>
                </a:solidFill>
              </a:rPr>
              <a:t>Thời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điểm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đánh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giá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sz="2800" dirty="0" smtClean="0"/>
              <a:t>1. Theo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tác</a:t>
            </a:r>
            <a:r>
              <a:rPr lang="en-US" sz="2800" dirty="0" smtClean="0"/>
              <a:t>; </a:t>
            </a:r>
            <a:r>
              <a:rPr lang="en-US" sz="2800" dirty="0" err="1" smtClean="0"/>
              <a:t>trường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hợp</a:t>
            </a:r>
            <a:r>
              <a:rPr lang="en-US" sz="2800" dirty="0" smtClean="0"/>
              <a:t> </a:t>
            </a:r>
            <a:r>
              <a:rPr lang="en-US" sz="2800" dirty="0" err="1" smtClean="0"/>
              <a:t>chuyển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tác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gian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tác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</a:t>
            </a:r>
            <a:r>
              <a:rPr lang="en-US" sz="2800" dirty="0" err="1" smtClean="0"/>
              <a:t>đơn</a:t>
            </a:r>
            <a:r>
              <a:rPr lang="en-US" sz="2800" dirty="0" smtClean="0"/>
              <a:t> </a:t>
            </a:r>
            <a:r>
              <a:rPr lang="en-US" sz="2800" dirty="0" err="1" smtClean="0"/>
              <a:t>vị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 </a:t>
            </a:r>
            <a:r>
              <a:rPr lang="en-US" sz="2800" dirty="0" err="1" smtClean="0"/>
              <a:t>từ</a:t>
            </a:r>
            <a:r>
              <a:rPr lang="en-US" sz="2800" dirty="0" smtClean="0"/>
              <a:t> 6 </a:t>
            </a:r>
            <a:r>
              <a:rPr lang="en-US" sz="2800" dirty="0" err="1" smtClean="0"/>
              <a:t>tháng</a:t>
            </a:r>
            <a:r>
              <a:rPr lang="en-US" sz="2800" dirty="0" smtClean="0"/>
              <a:t> </a:t>
            </a:r>
            <a:r>
              <a:rPr lang="en-US" sz="2800" dirty="0" err="1" smtClean="0"/>
              <a:t>trở</a:t>
            </a:r>
            <a:r>
              <a:rPr lang="en-US" sz="2800" dirty="0" smtClean="0"/>
              <a:t> </a:t>
            </a:r>
            <a:r>
              <a:rPr lang="en-US" sz="2800" dirty="0" err="1" smtClean="0"/>
              <a:t>lên</a:t>
            </a:r>
            <a:r>
              <a:rPr lang="en-US" sz="2800" dirty="0" smtClean="0"/>
              <a:t> </a:t>
            </a: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 smtClean="0"/>
              <a:t>kết</a:t>
            </a:r>
            <a:r>
              <a:rPr lang="en-US" sz="2800" dirty="0" smtClean="0"/>
              <a:t> </a:t>
            </a:r>
            <a:r>
              <a:rPr lang="en-US" sz="2800" dirty="0" err="1" smtClean="0"/>
              <a:t>hợp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đơn</a:t>
            </a:r>
            <a:r>
              <a:rPr lang="en-US" sz="2800" dirty="0" smtClean="0"/>
              <a:t> </a:t>
            </a:r>
            <a:r>
              <a:rPr lang="en-US" sz="2800" dirty="0" err="1" smtClean="0"/>
              <a:t>vị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đứng</a:t>
            </a:r>
            <a:r>
              <a:rPr lang="en-US" sz="2800" dirty="0" smtClean="0"/>
              <a:t> </a:t>
            </a:r>
            <a:r>
              <a:rPr lang="en-US" sz="2800" dirty="0" err="1" smtClean="0"/>
              <a:t>đầu</a:t>
            </a:r>
            <a:r>
              <a:rPr lang="en-US" sz="2800" dirty="0" smtClean="0"/>
              <a:t> </a:t>
            </a:r>
            <a:r>
              <a:rPr lang="en-US" sz="2800" dirty="0" err="1" smtClean="0"/>
              <a:t>đơn</a:t>
            </a:r>
            <a:r>
              <a:rPr lang="en-US" sz="2800" dirty="0" smtClean="0"/>
              <a:t> </a:t>
            </a:r>
            <a:r>
              <a:rPr lang="en-US" sz="2800" dirty="0" err="1" smtClean="0"/>
              <a:t>vị</a:t>
            </a:r>
            <a:r>
              <a:rPr lang="en-US" sz="2800" dirty="0" smtClean="0"/>
              <a:t> </a:t>
            </a:r>
            <a:r>
              <a:rPr lang="en-US" sz="2800" dirty="0" err="1" smtClean="0"/>
              <a:t>sự</a:t>
            </a:r>
            <a:r>
              <a:rPr lang="en-US" sz="2800" dirty="0" smtClean="0"/>
              <a:t> </a:t>
            </a:r>
            <a:r>
              <a:rPr lang="en-US" sz="2800" dirty="0" err="1" smtClean="0"/>
              <a:t>nghiệp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lập</a:t>
            </a:r>
            <a:r>
              <a:rPr lang="en-US" sz="2800" dirty="0" smtClean="0"/>
              <a:t> </a:t>
            </a:r>
            <a:r>
              <a:rPr lang="en-US" sz="2800" dirty="0" err="1" smtClean="0"/>
              <a:t>quyết</a:t>
            </a:r>
            <a:r>
              <a:rPr lang="en-US" sz="2800" dirty="0" smtClean="0"/>
              <a:t>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, </a:t>
            </a:r>
            <a:r>
              <a:rPr lang="en-US" sz="2800" dirty="0" err="1" smtClean="0"/>
              <a:t>xếp</a:t>
            </a:r>
            <a:r>
              <a:rPr lang="en-US" sz="2800" dirty="0" smtClean="0"/>
              <a:t> </a:t>
            </a:r>
            <a:r>
              <a:rPr lang="en-US" sz="2800" dirty="0" err="1" smtClean="0"/>
              <a:t>loại</a:t>
            </a:r>
            <a:r>
              <a:rPr lang="en-US" sz="2800" dirty="0" smtClean="0"/>
              <a:t> </a:t>
            </a:r>
            <a:r>
              <a:rPr lang="en-US" sz="2800" dirty="0" err="1" smtClean="0"/>
              <a:t>viên</a:t>
            </a:r>
            <a:r>
              <a:rPr lang="en-US" sz="2800" dirty="0" smtClean="0"/>
              <a:t> </a:t>
            </a:r>
            <a:r>
              <a:rPr lang="en-US" sz="2800" dirty="0" err="1" smtClean="0"/>
              <a:t>chức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Tại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, VC </a:t>
            </a:r>
            <a:r>
              <a:rPr lang="en-US" sz="2800" dirty="0" err="1" smtClean="0"/>
              <a:t>vắng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 do </a:t>
            </a:r>
            <a:r>
              <a:rPr lang="en-US" sz="2800" dirty="0" err="1" smtClean="0"/>
              <a:t>chính</a:t>
            </a:r>
            <a:r>
              <a:rPr lang="en-US" sz="2800" dirty="0" smtClean="0"/>
              <a:t> </a:t>
            </a:r>
            <a:r>
              <a:rPr lang="en-US" sz="2800" dirty="0" err="1" smtClean="0"/>
              <a:t>đáng</a:t>
            </a:r>
            <a:r>
              <a:rPr lang="en-US" sz="2800" dirty="0" smtClean="0"/>
              <a:t> </a:t>
            </a:r>
            <a:r>
              <a:rPr lang="en-US" sz="2800" dirty="0" err="1" smtClean="0"/>
              <a:t>hoặc</a:t>
            </a:r>
            <a:r>
              <a:rPr lang="en-US" sz="2800" dirty="0" smtClean="0"/>
              <a:t> </a:t>
            </a:r>
            <a:r>
              <a:rPr lang="en-US" sz="2800" dirty="0" err="1" smtClean="0"/>
              <a:t>nghỉ</a:t>
            </a:r>
            <a:r>
              <a:rPr lang="en-US" sz="2800" dirty="0" smtClean="0"/>
              <a:t> </a:t>
            </a:r>
            <a:r>
              <a:rPr lang="en-US" sz="2800" dirty="0" err="1" smtClean="0"/>
              <a:t>ốm</a:t>
            </a:r>
            <a:r>
              <a:rPr lang="en-US" sz="2800" dirty="0" smtClean="0"/>
              <a:t>, </a:t>
            </a:r>
            <a:r>
              <a:rPr lang="en-US" sz="2800" dirty="0" err="1" smtClean="0"/>
              <a:t>thai</a:t>
            </a:r>
            <a:r>
              <a:rPr lang="en-US" sz="2800" dirty="0" smtClean="0"/>
              <a:t> </a:t>
            </a:r>
            <a:r>
              <a:rPr lang="en-US" sz="2800" dirty="0" err="1" smtClean="0"/>
              <a:t>sản</a:t>
            </a:r>
            <a:r>
              <a:rPr lang="en-US" sz="2800" dirty="0" smtClean="0"/>
              <a:t> </a:t>
            </a: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 smtClean="0"/>
              <a:t>vẫn</a:t>
            </a:r>
            <a:r>
              <a:rPr lang="en-US" sz="2800" dirty="0" smtClean="0"/>
              <a:t> </a:t>
            </a:r>
            <a:r>
              <a:rPr lang="en-US" sz="2800" dirty="0" err="1" smtClean="0"/>
              <a:t>thực</a:t>
            </a:r>
            <a:r>
              <a:rPr lang="en-US" sz="2800" dirty="0" smtClean="0"/>
              <a:t> </a:t>
            </a:r>
            <a:r>
              <a:rPr lang="en-US" sz="2800" dirty="0" err="1" smtClean="0"/>
              <a:t>hiện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gửi</a:t>
            </a:r>
            <a:r>
              <a:rPr lang="en-US" sz="2800" dirty="0" smtClean="0"/>
              <a:t> </a:t>
            </a:r>
            <a:r>
              <a:rPr lang="en-US" sz="2800" dirty="0" err="1" smtClean="0"/>
              <a:t>lãnh</a:t>
            </a:r>
            <a:r>
              <a:rPr lang="en-US" sz="2800" dirty="0" smtClean="0"/>
              <a:t> </a:t>
            </a:r>
            <a:r>
              <a:rPr lang="en-US" sz="2800" dirty="0" err="1" smtClean="0"/>
              <a:t>đạo</a:t>
            </a:r>
            <a:r>
              <a:rPr lang="en-US" sz="2800" dirty="0" smtClean="0"/>
              <a:t> </a:t>
            </a:r>
            <a:r>
              <a:rPr lang="en-US" sz="2800" dirty="0" err="1" smtClean="0"/>
              <a:t>đơn</a:t>
            </a:r>
            <a:r>
              <a:rPr lang="en-US" sz="2800" dirty="0" smtClean="0"/>
              <a:t> </a:t>
            </a:r>
            <a:r>
              <a:rPr lang="en-US" sz="2800" dirty="0" err="1" smtClean="0"/>
              <a:t>vị</a:t>
            </a:r>
            <a:r>
              <a:rPr lang="en-US" sz="2800" dirty="0" smtClean="0"/>
              <a:t> </a:t>
            </a:r>
            <a:r>
              <a:rPr lang="en-US" sz="2800" dirty="0" err="1" smtClean="0"/>
              <a:t>xem</a:t>
            </a:r>
            <a:r>
              <a:rPr lang="en-US" sz="2800" dirty="0" smtClean="0"/>
              <a:t> </a:t>
            </a:r>
            <a:r>
              <a:rPr lang="en-US" sz="2800" dirty="0" err="1" smtClean="0"/>
              <a:t>xét</a:t>
            </a:r>
            <a:r>
              <a:rPr lang="en-US" sz="2800" dirty="0" smtClean="0"/>
              <a:t>,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36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Chương</a:t>
            </a:r>
            <a:r>
              <a:rPr lang="en-US" sz="2800" b="1" dirty="0" smtClean="0"/>
              <a:t> III: </a:t>
            </a:r>
            <a:r>
              <a:rPr lang="en-US" sz="2800" b="1" dirty="0" err="1" smtClean="0"/>
              <a:t>Thẩm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quyền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tục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thời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điểm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dụng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quả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lưu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liệu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đánh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giá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xếp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loại</a:t>
            </a:r>
            <a:r>
              <a:rPr lang="en-US" sz="2800" b="1" dirty="0" smtClean="0"/>
              <a:t> CBCCVC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 smtClean="0">
                <a:solidFill>
                  <a:srgbClr val="C00000"/>
                </a:solidFill>
              </a:rPr>
              <a:t>Điều</a:t>
            </a:r>
            <a:r>
              <a:rPr lang="en-US" sz="2800" b="1" dirty="0" smtClean="0">
                <a:solidFill>
                  <a:srgbClr val="C00000"/>
                </a:solidFill>
              </a:rPr>
              <a:t> 21: </a:t>
            </a:r>
            <a:r>
              <a:rPr lang="en-US" sz="2800" b="1" dirty="0" err="1" smtClean="0">
                <a:solidFill>
                  <a:srgbClr val="C00000"/>
                </a:solidFill>
              </a:rPr>
              <a:t>Sử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dụng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kết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đánh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giá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căn</a:t>
            </a:r>
            <a:r>
              <a:rPr lang="en-US" sz="2800" dirty="0" smtClean="0"/>
              <a:t> </a:t>
            </a:r>
            <a:r>
              <a:rPr lang="en-US" sz="2800" dirty="0" err="1" smtClean="0"/>
              <a:t>cứ</a:t>
            </a:r>
            <a:r>
              <a:rPr lang="en-US" sz="2800" dirty="0" smtClean="0"/>
              <a:t>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bố</a:t>
            </a:r>
            <a:r>
              <a:rPr lang="en-US" sz="2800" dirty="0" smtClean="0"/>
              <a:t> </a:t>
            </a:r>
            <a:r>
              <a:rPr lang="en-US" sz="2800" dirty="0" err="1" smtClean="0"/>
              <a:t>trí</a:t>
            </a:r>
            <a:r>
              <a:rPr lang="en-US" sz="2800" dirty="0" smtClean="0"/>
              <a:t>, </a:t>
            </a:r>
            <a:r>
              <a:rPr lang="en-US" sz="2800" dirty="0" err="1" smtClean="0"/>
              <a:t>sử</a:t>
            </a:r>
            <a:r>
              <a:rPr lang="en-US" sz="2800" dirty="0" smtClean="0"/>
              <a:t> </a:t>
            </a:r>
            <a:r>
              <a:rPr lang="en-US" sz="2800" dirty="0" err="1" smtClean="0"/>
              <a:t>dụng</a:t>
            </a:r>
            <a:r>
              <a:rPr lang="en-US" sz="2800" dirty="0" smtClean="0"/>
              <a:t>, </a:t>
            </a:r>
            <a:r>
              <a:rPr lang="en-US" sz="2800" dirty="0" err="1" smtClean="0"/>
              <a:t>đào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r>
              <a:rPr lang="en-US" sz="2800" dirty="0" smtClean="0"/>
              <a:t>, </a:t>
            </a:r>
            <a:r>
              <a:rPr lang="en-US" sz="2800" dirty="0" err="1" smtClean="0"/>
              <a:t>bồi</a:t>
            </a:r>
            <a:r>
              <a:rPr lang="en-US" sz="2800" dirty="0" smtClean="0"/>
              <a:t> </a:t>
            </a:r>
            <a:r>
              <a:rPr lang="en-US" sz="2800" dirty="0" err="1" smtClean="0"/>
              <a:t>dưỡng</a:t>
            </a:r>
            <a:r>
              <a:rPr lang="en-US" sz="2800" dirty="0" smtClean="0"/>
              <a:t>, </a:t>
            </a:r>
            <a:r>
              <a:rPr lang="en-US" sz="2800" dirty="0" err="1" smtClean="0"/>
              <a:t>nâng</a:t>
            </a:r>
            <a:r>
              <a:rPr lang="en-US" sz="2800" dirty="0" smtClean="0"/>
              <a:t> </a:t>
            </a:r>
            <a:r>
              <a:rPr lang="en-US" sz="2800" dirty="0" err="1" smtClean="0"/>
              <a:t>ngạch</a:t>
            </a:r>
            <a:r>
              <a:rPr lang="en-US" sz="2800" dirty="0" smtClean="0"/>
              <a:t>, </a:t>
            </a:r>
            <a:r>
              <a:rPr lang="en-US" sz="2800" dirty="0" err="1" smtClean="0"/>
              <a:t>thăng</a:t>
            </a:r>
            <a:r>
              <a:rPr lang="en-US" sz="2800" dirty="0" smtClean="0"/>
              <a:t> </a:t>
            </a:r>
            <a:r>
              <a:rPr lang="en-US" sz="2800" dirty="0" err="1" smtClean="0"/>
              <a:t>hạng</a:t>
            </a:r>
            <a:r>
              <a:rPr lang="en-US" sz="2800" dirty="0" smtClean="0"/>
              <a:t> CDNN, </a:t>
            </a:r>
            <a:r>
              <a:rPr lang="en-US" sz="2800" dirty="0" err="1" smtClean="0"/>
              <a:t>quy</a:t>
            </a:r>
            <a:r>
              <a:rPr lang="en-US" sz="2800" dirty="0" smtClean="0"/>
              <a:t> </a:t>
            </a:r>
            <a:r>
              <a:rPr lang="en-US" sz="2800" dirty="0" err="1" smtClean="0"/>
              <a:t>hoạch</a:t>
            </a:r>
            <a:r>
              <a:rPr lang="en-US" sz="2800" dirty="0" smtClean="0"/>
              <a:t>, </a:t>
            </a:r>
            <a:r>
              <a:rPr lang="en-US" sz="2800" dirty="0" err="1" smtClean="0"/>
              <a:t>bổ</a:t>
            </a:r>
            <a:r>
              <a:rPr lang="en-US" sz="2800" dirty="0" smtClean="0"/>
              <a:t> </a:t>
            </a:r>
            <a:r>
              <a:rPr lang="en-US" sz="2800" dirty="0" err="1" smtClean="0"/>
              <a:t>nhiệm</a:t>
            </a:r>
            <a:r>
              <a:rPr lang="en-US" sz="2800" dirty="0" smtClean="0"/>
              <a:t>, </a:t>
            </a:r>
            <a:r>
              <a:rPr lang="en-US" sz="2800" dirty="0" err="1" smtClean="0"/>
              <a:t>miễn</a:t>
            </a:r>
            <a:r>
              <a:rPr lang="en-US" sz="2800" dirty="0" smtClean="0"/>
              <a:t> </a:t>
            </a:r>
            <a:r>
              <a:rPr lang="en-US" sz="2800" dirty="0" err="1" smtClean="0"/>
              <a:t>nhiệm</a:t>
            </a:r>
            <a:r>
              <a:rPr lang="en-US" sz="2800" dirty="0" smtClean="0"/>
              <a:t>, </a:t>
            </a:r>
            <a:r>
              <a:rPr lang="en-US" sz="2800" dirty="0" err="1" smtClean="0"/>
              <a:t>điều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, </a:t>
            </a:r>
            <a:r>
              <a:rPr lang="en-US" sz="2800" dirty="0" err="1" smtClean="0"/>
              <a:t>luân</a:t>
            </a:r>
            <a:r>
              <a:rPr lang="en-US" sz="2800" dirty="0" smtClean="0"/>
              <a:t> </a:t>
            </a:r>
            <a:r>
              <a:rPr lang="en-US" sz="2800" dirty="0" err="1" smtClean="0"/>
              <a:t>chuyển</a:t>
            </a:r>
            <a:r>
              <a:rPr lang="en-US" sz="2800" dirty="0" smtClean="0"/>
              <a:t>, </a:t>
            </a:r>
            <a:r>
              <a:rPr lang="en-US" sz="2800" dirty="0" err="1" smtClean="0"/>
              <a:t>biệt</a:t>
            </a:r>
            <a:r>
              <a:rPr lang="en-US" sz="2800" dirty="0" smtClean="0"/>
              <a:t> </a:t>
            </a:r>
            <a:r>
              <a:rPr lang="en-US" sz="2800" dirty="0" err="1" smtClean="0"/>
              <a:t>phái</a:t>
            </a:r>
            <a:r>
              <a:rPr lang="en-US" sz="2800" dirty="0" smtClean="0"/>
              <a:t>, </a:t>
            </a:r>
            <a:r>
              <a:rPr lang="en-US" sz="2800" dirty="0" err="1" smtClean="0"/>
              <a:t>khen</a:t>
            </a:r>
            <a:r>
              <a:rPr lang="en-US" sz="2800" dirty="0" smtClean="0"/>
              <a:t> </a:t>
            </a:r>
            <a:r>
              <a:rPr lang="en-US" sz="2800" dirty="0" err="1" smtClean="0"/>
              <a:t>thưởng</a:t>
            </a:r>
            <a:r>
              <a:rPr lang="en-US" sz="2800" dirty="0" smtClean="0"/>
              <a:t>, </a:t>
            </a:r>
            <a:r>
              <a:rPr lang="en-US" sz="2800" dirty="0" err="1" smtClean="0"/>
              <a:t>kỷ</a:t>
            </a:r>
            <a:r>
              <a:rPr lang="en-US" sz="2800" dirty="0" smtClean="0"/>
              <a:t> </a:t>
            </a:r>
            <a:r>
              <a:rPr lang="en-US" sz="2800" dirty="0" err="1" smtClean="0"/>
              <a:t>luật</a:t>
            </a:r>
            <a:r>
              <a:rPr lang="en-US" sz="2800" dirty="0" smtClean="0"/>
              <a:t>,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xếp</a:t>
            </a:r>
            <a:r>
              <a:rPr lang="en-US" sz="2800" dirty="0" smtClean="0"/>
              <a:t> </a:t>
            </a:r>
            <a:r>
              <a:rPr lang="en-US" sz="2800" dirty="0" err="1" smtClean="0"/>
              <a:t>loại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đảng</a:t>
            </a:r>
            <a:r>
              <a:rPr lang="en-US" sz="2800" dirty="0" smtClean="0"/>
              <a:t> </a:t>
            </a:r>
            <a:r>
              <a:rPr lang="en-US" sz="2800" dirty="0" err="1" smtClean="0"/>
              <a:t>viên</a:t>
            </a:r>
            <a:r>
              <a:rPr lang="en-US" sz="2800" dirty="0" smtClean="0"/>
              <a:t>; </a:t>
            </a:r>
            <a:r>
              <a:rPr lang="en-US" sz="2800" dirty="0" err="1" smtClean="0"/>
              <a:t>thực</a:t>
            </a:r>
            <a:r>
              <a:rPr lang="en-US" sz="2800" dirty="0" smtClean="0"/>
              <a:t> </a:t>
            </a:r>
            <a:r>
              <a:rPr lang="en-US" sz="2800" dirty="0" err="1" smtClean="0"/>
              <a:t>hiện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chính</a:t>
            </a:r>
            <a:r>
              <a:rPr lang="en-US" sz="2800" dirty="0" smtClean="0"/>
              <a:t> </a:t>
            </a:r>
            <a:r>
              <a:rPr lang="en-US" sz="2800" dirty="0" err="1" smtClean="0"/>
              <a:t>sách</a:t>
            </a:r>
            <a:r>
              <a:rPr lang="en-US" sz="2800" dirty="0" smtClean="0"/>
              <a:t> </a:t>
            </a:r>
            <a:r>
              <a:rPr lang="en-US" sz="2800" dirty="0" err="1" smtClean="0"/>
              <a:t>khác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CBCCVC.</a:t>
            </a:r>
          </a:p>
          <a:p>
            <a:pPr marL="0" indent="0" algn="just">
              <a:buNone/>
            </a:pPr>
            <a:r>
              <a:rPr lang="en-US" sz="2800" b="1" dirty="0" err="1" smtClean="0">
                <a:solidFill>
                  <a:srgbClr val="002060"/>
                </a:solidFill>
              </a:rPr>
              <a:t>Điều</a:t>
            </a:r>
            <a:r>
              <a:rPr lang="en-US" sz="2800" b="1" dirty="0" smtClean="0">
                <a:solidFill>
                  <a:srgbClr val="002060"/>
                </a:solidFill>
              </a:rPr>
              <a:t> 22: </a:t>
            </a:r>
            <a:r>
              <a:rPr lang="en-US" sz="2800" b="1" dirty="0" err="1" smtClean="0">
                <a:solidFill>
                  <a:srgbClr val="002060"/>
                </a:solidFill>
              </a:rPr>
              <a:t>Lưu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giữ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liệu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đánh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giá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Biên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 </a:t>
            </a:r>
            <a:r>
              <a:rPr lang="en-US" sz="2800" dirty="0" err="1" smtClean="0"/>
              <a:t>họp</a:t>
            </a:r>
            <a:r>
              <a:rPr lang="en-US" sz="2800" dirty="0" smtClean="0"/>
              <a:t>; </a:t>
            </a:r>
            <a:r>
              <a:rPr lang="en-US" sz="2800" dirty="0" err="1" smtClean="0"/>
              <a:t>Phiếu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;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</a:t>
            </a:r>
            <a:r>
              <a:rPr lang="en-US" sz="2800" dirty="0" err="1" smtClean="0"/>
              <a:t>xét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cấp</a:t>
            </a:r>
            <a:r>
              <a:rPr lang="en-US" sz="2800" dirty="0" smtClean="0"/>
              <a:t> </a:t>
            </a:r>
            <a:r>
              <a:rPr lang="en-US" sz="2800" dirty="0" err="1" smtClean="0"/>
              <a:t>ủy</a:t>
            </a:r>
            <a:r>
              <a:rPr lang="en-US" sz="2800" dirty="0" smtClean="0"/>
              <a:t>; </a:t>
            </a:r>
            <a:r>
              <a:rPr lang="en-US" sz="2800" dirty="0" err="1" smtClean="0"/>
              <a:t>Kết</a:t>
            </a:r>
            <a:r>
              <a:rPr lang="en-US" sz="2800" dirty="0" smtClean="0"/>
              <a:t> </a:t>
            </a:r>
            <a:r>
              <a:rPr lang="en-US" sz="2800" dirty="0" err="1" smtClean="0"/>
              <a:t>luận</a:t>
            </a:r>
            <a:r>
              <a:rPr lang="en-US" sz="2800" dirty="0" smtClean="0"/>
              <a:t>, </a:t>
            </a:r>
            <a:r>
              <a:rPr lang="en-US" sz="2800" dirty="0" err="1" smtClean="0"/>
              <a:t>thông</a:t>
            </a:r>
            <a:r>
              <a:rPr lang="en-US" sz="2800" dirty="0" smtClean="0"/>
              <a:t> </a:t>
            </a:r>
            <a:r>
              <a:rPr lang="en-US" sz="2800" dirty="0" err="1" smtClean="0"/>
              <a:t>báo</a:t>
            </a:r>
            <a:r>
              <a:rPr lang="en-US" sz="2800" dirty="0" smtClean="0"/>
              <a:t>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; </a:t>
            </a:r>
            <a:r>
              <a:rPr lang="en-US" sz="2800" dirty="0" err="1" smtClean="0"/>
              <a:t>Hồ</a:t>
            </a:r>
            <a:r>
              <a:rPr lang="en-US" sz="2800" dirty="0" smtClean="0"/>
              <a:t> </a:t>
            </a:r>
            <a:r>
              <a:rPr lang="en-US" sz="2800" dirty="0" err="1" smtClean="0"/>
              <a:t>sơ</a:t>
            </a:r>
            <a:r>
              <a:rPr lang="en-US" sz="2800" dirty="0" smtClean="0"/>
              <a:t> </a:t>
            </a:r>
            <a:r>
              <a:rPr lang="en-US" sz="2800" dirty="0" err="1" smtClean="0"/>
              <a:t>giải</a:t>
            </a:r>
            <a:r>
              <a:rPr lang="en-US" sz="2800" dirty="0" smtClean="0"/>
              <a:t> </a:t>
            </a:r>
            <a:r>
              <a:rPr lang="en-US" sz="2800" dirty="0" err="1" smtClean="0"/>
              <a:t>quyết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nghị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kết</a:t>
            </a:r>
            <a:r>
              <a:rPr lang="en-US" sz="2800" dirty="0" smtClean="0"/>
              <a:t> </a:t>
            </a:r>
            <a:r>
              <a:rPr lang="en-US" sz="2800" dirty="0" err="1" smtClean="0"/>
              <a:t>quả</a:t>
            </a:r>
            <a:r>
              <a:rPr lang="en-US" sz="2800" dirty="0" smtClean="0"/>
              <a:t> (</a:t>
            </a:r>
            <a:r>
              <a:rPr lang="en-US" sz="2800" dirty="0" err="1" smtClean="0"/>
              <a:t>nếu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);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 </a:t>
            </a:r>
            <a:r>
              <a:rPr lang="en-US" sz="2800" dirty="0" err="1" smtClean="0"/>
              <a:t>khác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Chương</a:t>
            </a:r>
            <a:r>
              <a:rPr lang="en-US" sz="2800" b="1" dirty="0" smtClean="0"/>
              <a:t> III: </a:t>
            </a:r>
            <a:r>
              <a:rPr lang="en-US" sz="2800" b="1" dirty="0" err="1" smtClean="0"/>
              <a:t>Thẩm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quyền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tục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thời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điểm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dụng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quả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lưu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liệu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đánh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giá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xếp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loại</a:t>
            </a:r>
            <a:r>
              <a:rPr lang="en-US" sz="2800" b="1" dirty="0" smtClean="0"/>
              <a:t> CBCCVC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 smtClean="0">
                <a:solidFill>
                  <a:srgbClr val="C00000"/>
                </a:solidFill>
              </a:rPr>
              <a:t>Điều</a:t>
            </a:r>
            <a:r>
              <a:rPr lang="en-US" sz="2800" b="1" dirty="0" smtClean="0">
                <a:solidFill>
                  <a:srgbClr val="C00000"/>
                </a:solidFill>
              </a:rPr>
              <a:t> 21: </a:t>
            </a:r>
            <a:r>
              <a:rPr lang="en-US" sz="2800" b="1" dirty="0" err="1" smtClean="0">
                <a:solidFill>
                  <a:srgbClr val="C00000"/>
                </a:solidFill>
              </a:rPr>
              <a:t>Sử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dụng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kết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đánh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giá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căn</a:t>
            </a:r>
            <a:r>
              <a:rPr lang="en-US" sz="2800" dirty="0" smtClean="0"/>
              <a:t> </a:t>
            </a:r>
            <a:r>
              <a:rPr lang="en-US" sz="2800" dirty="0" err="1" smtClean="0"/>
              <a:t>cứ</a:t>
            </a:r>
            <a:r>
              <a:rPr lang="en-US" sz="2800" dirty="0" smtClean="0"/>
              <a:t>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bố</a:t>
            </a:r>
            <a:r>
              <a:rPr lang="en-US" sz="2800" dirty="0" smtClean="0"/>
              <a:t> </a:t>
            </a:r>
            <a:r>
              <a:rPr lang="en-US" sz="2800" dirty="0" err="1" smtClean="0"/>
              <a:t>trí</a:t>
            </a:r>
            <a:r>
              <a:rPr lang="en-US" sz="2800" dirty="0" smtClean="0"/>
              <a:t>, </a:t>
            </a:r>
            <a:r>
              <a:rPr lang="en-US" sz="2800" dirty="0" err="1" smtClean="0"/>
              <a:t>sử</a:t>
            </a:r>
            <a:r>
              <a:rPr lang="en-US" sz="2800" dirty="0" smtClean="0"/>
              <a:t> </a:t>
            </a:r>
            <a:r>
              <a:rPr lang="en-US" sz="2800" dirty="0" err="1" smtClean="0"/>
              <a:t>dụng</a:t>
            </a:r>
            <a:r>
              <a:rPr lang="en-US" sz="2800" dirty="0" smtClean="0"/>
              <a:t>, </a:t>
            </a:r>
            <a:r>
              <a:rPr lang="en-US" sz="2800" dirty="0" err="1" smtClean="0"/>
              <a:t>đào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r>
              <a:rPr lang="en-US" sz="2800" dirty="0" smtClean="0"/>
              <a:t>, </a:t>
            </a:r>
            <a:r>
              <a:rPr lang="en-US" sz="2800" dirty="0" err="1" smtClean="0"/>
              <a:t>bồi</a:t>
            </a:r>
            <a:r>
              <a:rPr lang="en-US" sz="2800" dirty="0" smtClean="0"/>
              <a:t> </a:t>
            </a:r>
            <a:r>
              <a:rPr lang="en-US" sz="2800" dirty="0" err="1" smtClean="0"/>
              <a:t>dưỡng</a:t>
            </a:r>
            <a:r>
              <a:rPr lang="en-US" sz="2800" dirty="0" smtClean="0"/>
              <a:t>, </a:t>
            </a:r>
            <a:r>
              <a:rPr lang="en-US" sz="2800" dirty="0" err="1" smtClean="0"/>
              <a:t>nâng</a:t>
            </a:r>
            <a:r>
              <a:rPr lang="en-US" sz="2800" dirty="0" smtClean="0"/>
              <a:t> </a:t>
            </a:r>
            <a:r>
              <a:rPr lang="en-US" sz="2800" dirty="0" err="1" smtClean="0"/>
              <a:t>ngạch</a:t>
            </a:r>
            <a:r>
              <a:rPr lang="en-US" sz="2800" dirty="0" smtClean="0"/>
              <a:t>, </a:t>
            </a:r>
            <a:r>
              <a:rPr lang="en-US" sz="2800" dirty="0" err="1" smtClean="0"/>
              <a:t>thăng</a:t>
            </a:r>
            <a:r>
              <a:rPr lang="en-US" sz="2800" dirty="0" smtClean="0"/>
              <a:t> </a:t>
            </a:r>
            <a:r>
              <a:rPr lang="en-US" sz="2800" dirty="0" err="1" smtClean="0"/>
              <a:t>hạng</a:t>
            </a:r>
            <a:r>
              <a:rPr lang="en-US" sz="2800" dirty="0" smtClean="0"/>
              <a:t> CDNN, </a:t>
            </a:r>
            <a:r>
              <a:rPr lang="en-US" sz="2800" dirty="0" err="1" smtClean="0"/>
              <a:t>quy</a:t>
            </a:r>
            <a:r>
              <a:rPr lang="en-US" sz="2800" dirty="0" smtClean="0"/>
              <a:t> </a:t>
            </a:r>
            <a:r>
              <a:rPr lang="en-US" sz="2800" dirty="0" err="1" smtClean="0"/>
              <a:t>hoạch</a:t>
            </a:r>
            <a:r>
              <a:rPr lang="en-US" sz="2800" dirty="0" smtClean="0"/>
              <a:t>, </a:t>
            </a:r>
            <a:r>
              <a:rPr lang="en-US" sz="2800" dirty="0" err="1" smtClean="0"/>
              <a:t>bổ</a:t>
            </a:r>
            <a:r>
              <a:rPr lang="en-US" sz="2800" dirty="0" smtClean="0"/>
              <a:t> </a:t>
            </a:r>
            <a:r>
              <a:rPr lang="en-US" sz="2800" dirty="0" err="1" smtClean="0"/>
              <a:t>nhiệm</a:t>
            </a:r>
            <a:r>
              <a:rPr lang="en-US" sz="2800" dirty="0" smtClean="0"/>
              <a:t>, </a:t>
            </a:r>
            <a:r>
              <a:rPr lang="en-US" sz="2800" dirty="0" err="1" smtClean="0"/>
              <a:t>miễn</a:t>
            </a:r>
            <a:r>
              <a:rPr lang="en-US" sz="2800" dirty="0" smtClean="0"/>
              <a:t> </a:t>
            </a:r>
            <a:r>
              <a:rPr lang="en-US" sz="2800" dirty="0" err="1" smtClean="0"/>
              <a:t>nhiệm</a:t>
            </a:r>
            <a:r>
              <a:rPr lang="en-US" sz="2800" dirty="0" smtClean="0"/>
              <a:t>, </a:t>
            </a:r>
            <a:r>
              <a:rPr lang="en-US" sz="2800" dirty="0" err="1" smtClean="0"/>
              <a:t>điều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, </a:t>
            </a:r>
            <a:r>
              <a:rPr lang="en-US" sz="2800" dirty="0" err="1" smtClean="0"/>
              <a:t>luân</a:t>
            </a:r>
            <a:r>
              <a:rPr lang="en-US" sz="2800" dirty="0" smtClean="0"/>
              <a:t> </a:t>
            </a:r>
            <a:r>
              <a:rPr lang="en-US" sz="2800" dirty="0" err="1" smtClean="0"/>
              <a:t>chuyển</a:t>
            </a:r>
            <a:r>
              <a:rPr lang="en-US" sz="2800" dirty="0" smtClean="0"/>
              <a:t>, </a:t>
            </a:r>
            <a:r>
              <a:rPr lang="en-US" sz="2800" dirty="0" err="1" smtClean="0"/>
              <a:t>biệt</a:t>
            </a:r>
            <a:r>
              <a:rPr lang="en-US" sz="2800" dirty="0" smtClean="0"/>
              <a:t> </a:t>
            </a:r>
            <a:r>
              <a:rPr lang="en-US" sz="2800" dirty="0" err="1" smtClean="0"/>
              <a:t>phái</a:t>
            </a:r>
            <a:r>
              <a:rPr lang="en-US" sz="2800" dirty="0" smtClean="0"/>
              <a:t>, </a:t>
            </a:r>
            <a:r>
              <a:rPr lang="en-US" sz="2800" dirty="0" err="1" smtClean="0"/>
              <a:t>khen</a:t>
            </a:r>
            <a:r>
              <a:rPr lang="en-US" sz="2800" dirty="0" smtClean="0"/>
              <a:t> </a:t>
            </a:r>
            <a:r>
              <a:rPr lang="en-US" sz="2800" dirty="0" err="1" smtClean="0"/>
              <a:t>thưởng</a:t>
            </a:r>
            <a:r>
              <a:rPr lang="en-US" sz="2800" dirty="0" smtClean="0"/>
              <a:t>, </a:t>
            </a:r>
            <a:r>
              <a:rPr lang="en-US" sz="2800" dirty="0" err="1" smtClean="0"/>
              <a:t>kỷ</a:t>
            </a:r>
            <a:r>
              <a:rPr lang="en-US" sz="2800" dirty="0" smtClean="0"/>
              <a:t> </a:t>
            </a:r>
            <a:r>
              <a:rPr lang="en-US" sz="2800" dirty="0" err="1" smtClean="0"/>
              <a:t>luật</a:t>
            </a:r>
            <a:r>
              <a:rPr lang="en-US" sz="2800" dirty="0" smtClean="0"/>
              <a:t>,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xếp</a:t>
            </a:r>
            <a:r>
              <a:rPr lang="en-US" sz="2800" dirty="0" smtClean="0"/>
              <a:t> </a:t>
            </a:r>
            <a:r>
              <a:rPr lang="en-US" sz="2800" dirty="0" err="1" smtClean="0"/>
              <a:t>loại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đảng</a:t>
            </a:r>
            <a:r>
              <a:rPr lang="en-US" sz="2800" dirty="0" smtClean="0"/>
              <a:t> </a:t>
            </a:r>
            <a:r>
              <a:rPr lang="en-US" sz="2800" dirty="0" err="1" smtClean="0"/>
              <a:t>viên</a:t>
            </a:r>
            <a:r>
              <a:rPr lang="en-US" sz="2800" dirty="0" smtClean="0"/>
              <a:t>; </a:t>
            </a:r>
            <a:r>
              <a:rPr lang="en-US" sz="2800" dirty="0" err="1" smtClean="0"/>
              <a:t>thực</a:t>
            </a:r>
            <a:r>
              <a:rPr lang="en-US" sz="2800" dirty="0" smtClean="0"/>
              <a:t> </a:t>
            </a:r>
            <a:r>
              <a:rPr lang="en-US" sz="2800" dirty="0" err="1" smtClean="0"/>
              <a:t>hiện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chính</a:t>
            </a:r>
            <a:r>
              <a:rPr lang="en-US" sz="2800" dirty="0" smtClean="0"/>
              <a:t> </a:t>
            </a:r>
            <a:r>
              <a:rPr lang="en-US" sz="2800" dirty="0" err="1" smtClean="0"/>
              <a:t>sách</a:t>
            </a:r>
            <a:r>
              <a:rPr lang="en-US" sz="2800" dirty="0" smtClean="0"/>
              <a:t> </a:t>
            </a:r>
            <a:r>
              <a:rPr lang="en-US" sz="2800" dirty="0" err="1" smtClean="0"/>
              <a:t>khác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CBCCVC.</a:t>
            </a:r>
          </a:p>
          <a:p>
            <a:pPr marL="0" indent="0" algn="just">
              <a:buNone/>
            </a:pPr>
            <a:r>
              <a:rPr lang="en-US" sz="2800" b="1" dirty="0" err="1" smtClean="0">
                <a:solidFill>
                  <a:srgbClr val="002060"/>
                </a:solidFill>
              </a:rPr>
              <a:t>Điều</a:t>
            </a:r>
            <a:r>
              <a:rPr lang="en-US" sz="2800" b="1" dirty="0" smtClean="0">
                <a:solidFill>
                  <a:srgbClr val="002060"/>
                </a:solidFill>
              </a:rPr>
              <a:t> 22: </a:t>
            </a:r>
            <a:r>
              <a:rPr lang="en-US" sz="2800" b="1" dirty="0" err="1" smtClean="0">
                <a:solidFill>
                  <a:srgbClr val="002060"/>
                </a:solidFill>
              </a:rPr>
              <a:t>Lưu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giữ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liệu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đánh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giá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Biên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 </a:t>
            </a:r>
            <a:r>
              <a:rPr lang="en-US" sz="2800" dirty="0" err="1" smtClean="0"/>
              <a:t>họp</a:t>
            </a:r>
            <a:r>
              <a:rPr lang="en-US" sz="2800" dirty="0" smtClean="0"/>
              <a:t>; </a:t>
            </a:r>
            <a:r>
              <a:rPr lang="en-US" sz="2800" dirty="0" err="1" smtClean="0"/>
              <a:t>Phiếu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;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</a:t>
            </a:r>
            <a:r>
              <a:rPr lang="en-US" sz="2800" dirty="0" err="1" smtClean="0"/>
              <a:t>xét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cấp</a:t>
            </a:r>
            <a:r>
              <a:rPr lang="en-US" sz="2800" dirty="0" smtClean="0"/>
              <a:t> </a:t>
            </a:r>
            <a:r>
              <a:rPr lang="en-US" sz="2800" dirty="0" err="1" smtClean="0"/>
              <a:t>ủy</a:t>
            </a:r>
            <a:r>
              <a:rPr lang="en-US" sz="2800" dirty="0" smtClean="0"/>
              <a:t>; </a:t>
            </a:r>
            <a:r>
              <a:rPr lang="en-US" sz="2800" dirty="0" err="1" smtClean="0"/>
              <a:t>Kết</a:t>
            </a:r>
            <a:r>
              <a:rPr lang="en-US" sz="2800" dirty="0" smtClean="0"/>
              <a:t> </a:t>
            </a:r>
            <a:r>
              <a:rPr lang="en-US" sz="2800" dirty="0" err="1" smtClean="0"/>
              <a:t>luận</a:t>
            </a:r>
            <a:r>
              <a:rPr lang="en-US" sz="2800" dirty="0" smtClean="0"/>
              <a:t>, </a:t>
            </a:r>
            <a:r>
              <a:rPr lang="en-US" sz="2800" dirty="0" err="1" smtClean="0"/>
              <a:t>thông</a:t>
            </a:r>
            <a:r>
              <a:rPr lang="en-US" sz="2800" dirty="0" smtClean="0"/>
              <a:t> </a:t>
            </a:r>
            <a:r>
              <a:rPr lang="en-US" sz="2800" dirty="0" err="1" smtClean="0"/>
              <a:t>báo</a:t>
            </a:r>
            <a:r>
              <a:rPr lang="en-US" sz="2800" dirty="0" smtClean="0"/>
              <a:t>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; </a:t>
            </a:r>
            <a:r>
              <a:rPr lang="en-US" sz="2800" dirty="0" err="1" smtClean="0"/>
              <a:t>Hồ</a:t>
            </a:r>
            <a:r>
              <a:rPr lang="en-US" sz="2800" dirty="0" smtClean="0"/>
              <a:t> </a:t>
            </a:r>
            <a:r>
              <a:rPr lang="en-US" sz="2800" dirty="0" err="1" smtClean="0"/>
              <a:t>sơ</a:t>
            </a:r>
            <a:r>
              <a:rPr lang="en-US" sz="2800" dirty="0" smtClean="0"/>
              <a:t> </a:t>
            </a:r>
            <a:r>
              <a:rPr lang="en-US" sz="2800" dirty="0" err="1" smtClean="0"/>
              <a:t>giải</a:t>
            </a:r>
            <a:r>
              <a:rPr lang="en-US" sz="2800" dirty="0" smtClean="0"/>
              <a:t> </a:t>
            </a:r>
            <a:r>
              <a:rPr lang="en-US" sz="2800" dirty="0" err="1" smtClean="0"/>
              <a:t>quyết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nghị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kết</a:t>
            </a:r>
            <a:r>
              <a:rPr lang="en-US" sz="2800" dirty="0" smtClean="0"/>
              <a:t> </a:t>
            </a:r>
            <a:r>
              <a:rPr lang="en-US" sz="2800" dirty="0" err="1" smtClean="0"/>
              <a:t>quả</a:t>
            </a:r>
            <a:r>
              <a:rPr lang="en-US" sz="2800" dirty="0" smtClean="0"/>
              <a:t> (</a:t>
            </a:r>
            <a:r>
              <a:rPr lang="en-US" sz="2800" dirty="0" err="1" smtClean="0"/>
              <a:t>nếu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);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 </a:t>
            </a:r>
            <a:r>
              <a:rPr lang="en-US" sz="2800" dirty="0" err="1" smtClean="0"/>
              <a:t>khác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96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563562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Chương</a:t>
            </a:r>
            <a:r>
              <a:rPr lang="en-US" sz="2800" b="1" dirty="0" smtClean="0"/>
              <a:t> IV: </a:t>
            </a:r>
            <a:r>
              <a:rPr lang="en-US" sz="2800" b="1" dirty="0" err="1" smtClean="0"/>
              <a:t>Điều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khoản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hành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105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b="1" dirty="0" err="1" smtClean="0">
                <a:solidFill>
                  <a:srgbClr val="C00000"/>
                </a:solidFill>
              </a:rPr>
              <a:t>Điều</a:t>
            </a:r>
            <a:r>
              <a:rPr lang="en-US" sz="2800" b="1" dirty="0" smtClean="0">
                <a:solidFill>
                  <a:srgbClr val="C00000"/>
                </a:solidFill>
              </a:rPr>
              <a:t> 23: </a:t>
            </a:r>
            <a:r>
              <a:rPr lang="en-US" sz="2800" b="1" dirty="0" err="1" smtClean="0">
                <a:solidFill>
                  <a:srgbClr val="C00000"/>
                </a:solidFill>
              </a:rPr>
              <a:t>Tổ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chức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thực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hiện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đứng</a:t>
            </a:r>
            <a:r>
              <a:rPr lang="en-US" sz="2800" dirty="0" smtClean="0"/>
              <a:t> </a:t>
            </a:r>
            <a:r>
              <a:rPr lang="en-US" sz="2800" dirty="0" err="1" smtClean="0"/>
              <a:t>đầu</a:t>
            </a:r>
            <a:r>
              <a:rPr lang="en-US" sz="2800" dirty="0" smtClean="0"/>
              <a:t> </a:t>
            </a:r>
            <a:r>
              <a:rPr lang="en-US" sz="2800" dirty="0" err="1" smtClean="0"/>
              <a:t>cơ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 </a:t>
            </a:r>
            <a:r>
              <a:rPr lang="en-US" sz="2800" dirty="0" err="1" smtClean="0"/>
              <a:t>quản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 CBCCVC (</a:t>
            </a:r>
            <a:r>
              <a:rPr lang="en-US" sz="2800" dirty="0" err="1" smtClean="0"/>
              <a:t>hoặc</a:t>
            </a:r>
            <a:r>
              <a:rPr lang="en-US" sz="2800" dirty="0" smtClean="0"/>
              <a:t> </a:t>
            </a:r>
            <a:r>
              <a:rPr lang="en-US" sz="2800" dirty="0" err="1" smtClean="0"/>
              <a:t>cơ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 </a:t>
            </a:r>
            <a:r>
              <a:rPr lang="en-US" sz="2800" dirty="0" err="1" smtClean="0"/>
              <a:t>sử</a:t>
            </a:r>
            <a:r>
              <a:rPr lang="en-US" sz="2800" dirty="0" smtClean="0"/>
              <a:t> </a:t>
            </a:r>
            <a:r>
              <a:rPr lang="en-US" sz="2800" dirty="0" err="1" smtClean="0"/>
              <a:t>dụng</a:t>
            </a:r>
            <a:r>
              <a:rPr lang="en-US" sz="2800" dirty="0"/>
              <a:t> </a:t>
            </a:r>
            <a:r>
              <a:rPr lang="en-US" sz="2800" dirty="0" smtClean="0"/>
              <a:t>CCVC) ban </a:t>
            </a:r>
            <a:r>
              <a:rPr lang="en-US" sz="2800" dirty="0" err="1" smtClean="0"/>
              <a:t>hành</a:t>
            </a:r>
            <a:r>
              <a:rPr lang="en-US" sz="2800" dirty="0" smtClean="0"/>
              <a:t> </a:t>
            </a:r>
            <a:r>
              <a:rPr lang="en-US" sz="2800" dirty="0" err="1" smtClean="0"/>
              <a:t>Quy</a:t>
            </a:r>
            <a:r>
              <a:rPr lang="en-US" sz="2800" dirty="0" smtClean="0"/>
              <a:t> </a:t>
            </a:r>
            <a:r>
              <a:rPr lang="en-US" sz="2800" dirty="0" err="1" smtClean="0"/>
              <a:t>chế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, </a:t>
            </a:r>
            <a:r>
              <a:rPr lang="en-US" sz="2800" dirty="0" err="1" smtClean="0"/>
              <a:t>phù</a:t>
            </a:r>
            <a:r>
              <a:rPr lang="en-US" sz="2800" dirty="0" smtClean="0"/>
              <a:t> </a:t>
            </a:r>
            <a:r>
              <a:rPr lang="en-US" sz="2800" dirty="0" err="1" smtClean="0"/>
              <a:t>hợp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đặc</a:t>
            </a:r>
            <a:r>
              <a:rPr lang="en-US" sz="2800" dirty="0" smtClean="0"/>
              <a:t> </a:t>
            </a:r>
            <a:r>
              <a:rPr lang="en-US" sz="2800" dirty="0" err="1" smtClean="0"/>
              <a:t>thù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đơn</a:t>
            </a:r>
            <a:r>
              <a:rPr lang="en-US" sz="2800" dirty="0" smtClean="0"/>
              <a:t> </a:t>
            </a:r>
            <a:r>
              <a:rPr lang="en-US" sz="2800" dirty="0" err="1" smtClean="0"/>
              <a:t>vị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Quy</a:t>
            </a:r>
            <a:r>
              <a:rPr lang="en-US" sz="2800" dirty="0" smtClean="0"/>
              <a:t> </a:t>
            </a:r>
            <a:r>
              <a:rPr lang="en-US" sz="2800" dirty="0" err="1" smtClean="0"/>
              <a:t>chế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xác</a:t>
            </a:r>
            <a:r>
              <a:rPr lang="en-US" sz="2800" dirty="0" smtClean="0"/>
              <a:t>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rõ</a:t>
            </a:r>
            <a:r>
              <a:rPr lang="en-US" sz="2800" dirty="0" smtClean="0"/>
              <a:t> </a:t>
            </a:r>
            <a:r>
              <a:rPr lang="en-US" sz="2800" dirty="0" err="1" smtClean="0"/>
              <a:t>sản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 smtClean="0"/>
              <a:t> </a:t>
            </a:r>
            <a:r>
              <a:rPr lang="en-US" sz="2800" dirty="0" err="1" smtClean="0"/>
              <a:t>cụ</a:t>
            </a:r>
            <a:r>
              <a:rPr lang="en-US" sz="2800" dirty="0" smtClean="0"/>
              <a:t> </a:t>
            </a:r>
            <a:r>
              <a:rPr lang="en-US" sz="2800" dirty="0" err="1" smtClean="0"/>
              <a:t>thể</a:t>
            </a:r>
            <a:r>
              <a:rPr lang="en-US" sz="2800" dirty="0" smtClean="0"/>
              <a:t> </a:t>
            </a:r>
            <a:r>
              <a:rPr lang="en-US" sz="2800" dirty="0" err="1" smtClean="0"/>
              <a:t>gắn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từng</a:t>
            </a:r>
            <a:r>
              <a:rPr lang="en-US" sz="2800" dirty="0" smtClean="0"/>
              <a:t> </a:t>
            </a:r>
            <a:r>
              <a:rPr lang="en-US" sz="2800" dirty="0" err="1" smtClean="0"/>
              <a:t>vị</a:t>
            </a:r>
            <a:r>
              <a:rPr lang="en-US" sz="2800" dirty="0" smtClean="0"/>
              <a:t> </a:t>
            </a:r>
            <a:r>
              <a:rPr lang="en-US" sz="2800" dirty="0" err="1" smtClean="0"/>
              <a:t>trí</a:t>
            </a:r>
            <a:r>
              <a:rPr lang="en-US" sz="2800" dirty="0" smtClean="0"/>
              <a:t> </a:t>
            </a:r>
            <a:r>
              <a:rPr lang="en-US" sz="2800" dirty="0" err="1" smtClean="0"/>
              <a:t>việc</a:t>
            </a:r>
            <a:r>
              <a:rPr lang="en-US" sz="2800" dirty="0" smtClean="0"/>
              <a:t> </a:t>
            </a:r>
            <a:r>
              <a:rPr lang="en-US" sz="2800" dirty="0" err="1" smtClean="0"/>
              <a:t>làm</a:t>
            </a:r>
            <a:r>
              <a:rPr lang="en-US" sz="2800" dirty="0" smtClean="0"/>
              <a:t>, </a:t>
            </a:r>
            <a:r>
              <a:rPr lang="en-US" sz="2800" dirty="0" err="1" smtClean="0"/>
              <a:t>tiêu</a:t>
            </a:r>
            <a:r>
              <a:rPr lang="en-US" sz="2800" dirty="0" smtClean="0"/>
              <a:t> </a:t>
            </a:r>
            <a:r>
              <a:rPr lang="en-US" sz="2800" dirty="0" err="1" smtClean="0"/>
              <a:t>chí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chất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, </a:t>
            </a:r>
            <a:r>
              <a:rPr lang="en-US" sz="2800" dirty="0" err="1" smtClean="0"/>
              <a:t>hiệu</a:t>
            </a:r>
            <a:r>
              <a:rPr lang="en-US" sz="2800" dirty="0" smtClean="0"/>
              <a:t> </a:t>
            </a:r>
            <a:r>
              <a:rPr lang="en-US" sz="2800" dirty="0" err="1" smtClean="0"/>
              <a:t>quả</a:t>
            </a:r>
            <a:r>
              <a:rPr lang="en-US" sz="2800" dirty="0" smtClean="0"/>
              <a:t>,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quý</a:t>
            </a:r>
            <a:r>
              <a:rPr lang="en-US" sz="2800" dirty="0" smtClean="0"/>
              <a:t>, </a:t>
            </a:r>
            <a:r>
              <a:rPr lang="en-US" sz="2800" dirty="0" err="1" smtClean="0"/>
              <a:t>tháng</a:t>
            </a:r>
            <a:r>
              <a:rPr lang="en-US" sz="2800" dirty="0" smtClean="0"/>
              <a:t>, </a:t>
            </a:r>
            <a:r>
              <a:rPr lang="en-US" sz="2800" dirty="0" err="1" smtClean="0"/>
              <a:t>tuần</a:t>
            </a:r>
            <a:r>
              <a:rPr lang="en-US" sz="2800" dirty="0" smtClean="0"/>
              <a:t> (</a:t>
            </a:r>
            <a:r>
              <a:rPr lang="en-US" sz="2800" dirty="0" err="1" smtClean="0"/>
              <a:t>nếu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); </a:t>
            </a:r>
            <a:r>
              <a:rPr lang="en-US" sz="2800" dirty="0" err="1" smtClean="0"/>
              <a:t>căn</a:t>
            </a:r>
            <a:r>
              <a:rPr lang="en-US" sz="2800" dirty="0" smtClean="0"/>
              <a:t> </a:t>
            </a:r>
            <a:r>
              <a:rPr lang="en-US" sz="2800" dirty="0" err="1" smtClean="0"/>
              <a:t>cử</a:t>
            </a:r>
            <a:r>
              <a:rPr lang="en-US" sz="2800" dirty="0" smtClean="0"/>
              <a:t>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xác</a:t>
            </a:r>
            <a:r>
              <a:rPr lang="en-US" sz="2800" dirty="0" smtClean="0"/>
              <a:t>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tỉ</a:t>
            </a:r>
            <a:r>
              <a:rPr lang="en-US" sz="2800" dirty="0" smtClean="0"/>
              <a:t> </a:t>
            </a:r>
            <a:r>
              <a:rPr lang="en-US" sz="2800" dirty="0" err="1" smtClean="0"/>
              <a:t>lệ</a:t>
            </a:r>
            <a:r>
              <a:rPr lang="en-US" sz="2800" dirty="0" smtClean="0"/>
              <a:t> % </a:t>
            </a:r>
            <a:r>
              <a:rPr lang="en-US" sz="2800" dirty="0" err="1" smtClean="0"/>
              <a:t>mức</a:t>
            </a:r>
            <a:r>
              <a:rPr lang="en-US" sz="2800" dirty="0" smtClean="0"/>
              <a:t> </a:t>
            </a:r>
            <a:r>
              <a:rPr lang="en-US" sz="2800" dirty="0" err="1" smtClean="0"/>
              <a:t>độ</a:t>
            </a:r>
            <a:r>
              <a:rPr lang="en-US" sz="2800" dirty="0" smtClean="0"/>
              <a:t> </a:t>
            </a:r>
            <a:r>
              <a:rPr lang="en-US" sz="2800" dirty="0" err="1" smtClean="0"/>
              <a:t>hoàn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việc</a:t>
            </a:r>
            <a:r>
              <a:rPr lang="en-US" sz="2800" dirty="0" smtClean="0"/>
              <a:t>; </a:t>
            </a:r>
            <a:r>
              <a:rPr lang="en-US" sz="2800" dirty="0" err="1" smtClean="0"/>
              <a:t>tiêu</a:t>
            </a:r>
            <a:r>
              <a:rPr lang="en-US" sz="2800" dirty="0" smtClean="0"/>
              <a:t> </a:t>
            </a:r>
            <a:r>
              <a:rPr lang="en-US" sz="2800" dirty="0" err="1" smtClean="0"/>
              <a:t>chí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dirty="0" err="1" smtClean="0"/>
              <a:t>phần</a:t>
            </a:r>
            <a:r>
              <a:rPr lang="en-US" sz="2800" dirty="0" smtClean="0"/>
              <a:t>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, </a:t>
            </a:r>
            <a:r>
              <a:rPr lang="en-US" sz="2800" dirty="0" err="1" smtClean="0"/>
              <a:t>xếp</a:t>
            </a:r>
            <a:r>
              <a:rPr lang="en-US" sz="2800" dirty="0" smtClean="0"/>
              <a:t> </a:t>
            </a:r>
            <a:r>
              <a:rPr lang="en-US" sz="2800" dirty="0" err="1" smtClean="0"/>
              <a:t>loại</a:t>
            </a:r>
            <a:r>
              <a:rPr lang="en-US" sz="2800" dirty="0" smtClean="0"/>
              <a:t>,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chú</a:t>
            </a:r>
            <a:r>
              <a:rPr lang="en-US" sz="2800" dirty="0" smtClean="0"/>
              <a:t> ý </a:t>
            </a:r>
            <a:r>
              <a:rPr lang="en-US" sz="2800" dirty="0" err="1" smtClean="0"/>
              <a:t>tỉ</a:t>
            </a:r>
            <a:r>
              <a:rPr lang="en-US" sz="2800" dirty="0" smtClean="0"/>
              <a:t> </a:t>
            </a:r>
            <a:r>
              <a:rPr lang="en-US" sz="2800" dirty="0" err="1" smtClean="0"/>
              <a:t>lệ</a:t>
            </a:r>
            <a:r>
              <a:rPr lang="en-US" sz="2800" dirty="0" smtClean="0"/>
              <a:t> </a:t>
            </a:r>
            <a:r>
              <a:rPr lang="en-US" sz="2800" dirty="0" err="1" smtClean="0"/>
              <a:t>khối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,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việc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cá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so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đơn</a:t>
            </a:r>
            <a:r>
              <a:rPr lang="en-US" sz="2800" dirty="0" smtClean="0"/>
              <a:t> </a:t>
            </a:r>
            <a:r>
              <a:rPr lang="en-US" sz="2800" dirty="0" err="1" smtClean="0"/>
              <a:t>vị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Khuyến</a:t>
            </a:r>
            <a:r>
              <a:rPr lang="en-US" sz="2800" dirty="0" smtClean="0"/>
              <a:t> </a:t>
            </a:r>
            <a:r>
              <a:rPr lang="en-US" sz="2800" dirty="0" err="1" smtClean="0"/>
              <a:t>khích</a:t>
            </a:r>
            <a:r>
              <a:rPr lang="en-US" sz="2800" dirty="0" smtClean="0"/>
              <a:t> </a:t>
            </a:r>
            <a:r>
              <a:rPr lang="en-US" sz="2800" dirty="0" err="1" smtClean="0"/>
              <a:t>ứng</a:t>
            </a:r>
            <a:r>
              <a:rPr lang="en-US" sz="2800" dirty="0" smtClean="0"/>
              <a:t> </a:t>
            </a:r>
            <a:r>
              <a:rPr lang="en-US" sz="2800" dirty="0" err="1" smtClean="0"/>
              <a:t>dụng</a:t>
            </a:r>
            <a:r>
              <a:rPr lang="en-US" sz="2800" dirty="0" smtClean="0"/>
              <a:t> CNTT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thực</a:t>
            </a:r>
            <a:r>
              <a:rPr lang="en-US" sz="2800" dirty="0" smtClean="0"/>
              <a:t> </a:t>
            </a:r>
            <a:r>
              <a:rPr lang="en-US" sz="2800" dirty="0" err="1" smtClean="0"/>
              <a:t>hiện</a:t>
            </a:r>
            <a:r>
              <a:rPr lang="en-US" sz="2800" dirty="0" smtClean="0"/>
              <a:t> </a:t>
            </a:r>
            <a:r>
              <a:rPr lang="en-US" sz="2800" dirty="0" err="1" smtClean="0"/>
              <a:t>đánh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2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Nghị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định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90/2020/NĐ-CP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về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đánh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giá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xếp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loại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chất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lượng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cán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bộ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công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chức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chức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Ngày</a:t>
            </a:r>
            <a:r>
              <a:rPr lang="en-US" dirty="0" smtClean="0"/>
              <a:t> ban </a:t>
            </a:r>
            <a:r>
              <a:rPr lang="en-US" dirty="0" err="1" smtClean="0"/>
              <a:t>hành</a:t>
            </a:r>
            <a:r>
              <a:rPr lang="en-US" dirty="0" smtClean="0"/>
              <a:t>: 13/8/2020.</a:t>
            </a:r>
          </a:p>
          <a:p>
            <a:pPr algn="just"/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: 20/8/2020.</a:t>
            </a:r>
          </a:p>
          <a:p>
            <a:pPr algn="just"/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ký</a:t>
            </a:r>
            <a:r>
              <a:rPr lang="en-US" dirty="0" smtClean="0"/>
              <a:t> :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tướng</a:t>
            </a:r>
            <a:r>
              <a:rPr lang="en-US" dirty="0" smtClean="0"/>
              <a:t>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 </a:t>
            </a:r>
            <a:r>
              <a:rPr lang="en-US" dirty="0" err="1" smtClean="0"/>
              <a:t>Phúc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90/2020/NĐ-CP ban </a:t>
            </a:r>
            <a:r>
              <a:rPr lang="en-US" dirty="0" err="1" smtClean="0"/>
              <a:t>hành</a:t>
            </a:r>
            <a:r>
              <a:rPr lang="en-US" dirty="0" smtClean="0"/>
              <a:t>,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b="1" dirty="0" err="1" smtClean="0"/>
              <a:t>bãi</a:t>
            </a:r>
            <a:r>
              <a:rPr lang="en-US" b="1" dirty="0" smtClean="0"/>
              <a:t> </a:t>
            </a:r>
            <a:r>
              <a:rPr lang="en-US" b="1" dirty="0" err="1" smtClean="0"/>
              <a:t>bỏ</a:t>
            </a:r>
            <a:r>
              <a:rPr lang="en-US" b="1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56/2015/NĐ-CP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88/2017/NĐ-CP.</a:t>
            </a:r>
          </a:p>
          <a:p>
            <a:pPr algn="just"/>
            <a:r>
              <a:rPr lang="en-US" dirty="0" err="1" smtClean="0"/>
              <a:t>Gồm</a:t>
            </a:r>
            <a:r>
              <a:rPr lang="en-US" dirty="0" smtClean="0"/>
              <a:t>: 4 </a:t>
            </a:r>
            <a:r>
              <a:rPr lang="en-US" dirty="0" err="1" smtClean="0"/>
              <a:t>chương</a:t>
            </a:r>
            <a:r>
              <a:rPr lang="en-US" dirty="0" smtClean="0"/>
              <a:t>, 26 </a:t>
            </a:r>
            <a:r>
              <a:rPr lang="en-US" dirty="0" err="1" smtClean="0"/>
              <a:t>điều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9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563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Chương</a:t>
            </a:r>
            <a:r>
              <a:rPr lang="en-US" sz="3600" b="1" dirty="0" smtClean="0"/>
              <a:t> IV: </a:t>
            </a:r>
            <a:r>
              <a:rPr lang="en-US" sz="3600" b="1" dirty="0" err="1" smtClean="0"/>
              <a:t>Điều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khoản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thi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hành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105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Điều</a:t>
            </a:r>
            <a:r>
              <a:rPr lang="en-US" b="1" dirty="0" smtClean="0">
                <a:solidFill>
                  <a:srgbClr val="C00000"/>
                </a:solidFill>
              </a:rPr>
              <a:t> 24: </a:t>
            </a:r>
            <a:r>
              <a:rPr lang="en-US" b="1" dirty="0" err="1" smtClean="0">
                <a:solidFill>
                  <a:srgbClr val="C00000"/>
                </a:solidFill>
              </a:rPr>
              <a:t>Giải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quyết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kiến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nghị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,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,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VC </a:t>
            </a:r>
            <a:r>
              <a:rPr lang="en-US" b="1" dirty="0" err="1" smtClean="0"/>
              <a:t>không</a:t>
            </a:r>
            <a:r>
              <a:rPr lang="en-US" b="1" dirty="0" smtClean="0"/>
              <a:t> </a:t>
            </a:r>
            <a:r>
              <a:rPr lang="en-US" b="1" dirty="0" err="1" smtClean="0"/>
              <a:t>nhất</a:t>
            </a:r>
            <a:r>
              <a:rPr lang="en-US" b="1" dirty="0" smtClean="0"/>
              <a:t> </a:t>
            </a:r>
            <a:r>
              <a:rPr lang="en-US" b="1" dirty="0" err="1" smtClean="0"/>
              <a:t>trí</a:t>
            </a:r>
            <a:r>
              <a:rPr lang="en-US" b="1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,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do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,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334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21</a:t>
            </a:fld>
            <a:endParaRPr lang="en-US"/>
          </a:p>
        </p:txBody>
      </p:sp>
      <p:pic>
        <p:nvPicPr>
          <p:cNvPr id="3074" name="Picture 2" descr="D:\LINH TINH\HÌNH NỀN TRANG TRÍ\Thank-You-Sayings-F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6868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573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Chương</a:t>
            </a:r>
            <a:r>
              <a:rPr lang="en-US" b="1" dirty="0" smtClean="0"/>
              <a:t> 1: </a:t>
            </a:r>
            <a:r>
              <a:rPr lang="en-US" b="1" dirty="0" err="1" smtClean="0"/>
              <a:t>Quy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562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Điều</a:t>
            </a:r>
            <a:r>
              <a:rPr lang="en-US" b="1" dirty="0" smtClean="0">
                <a:solidFill>
                  <a:srgbClr val="C00000"/>
                </a:solidFill>
              </a:rPr>
              <a:t> 2: </a:t>
            </a:r>
            <a:r>
              <a:rPr lang="en-US" b="1" dirty="0" err="1" smtClean="0">
                <a:solidFill>
                  <a:srgbClr val="C00000"/>
                </a:solidFill>
              </a:rPr>
              <a:t>Nguyên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tắc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đánh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giá</a:t>
            </a:r>
            <a:r>
              <a:rPr lang="en-US" b="1" dirty="0" smtClean="0">
                <a:solidFill>
                  <a:srgbClr val="C00000"/>
                </a:solidFill>
              </a:rPr>
              <a:t>, </a:t>
            </a:r>
            <a:r>
              <a:rPr lang="en-US" b="1" dirty="0" err="1" smtClean="0">
                <a:solidFill>
                  <a:srgbClr val="C00000"/>
                </a:solidFill>
              </a:rPr>
              <a:t>xếp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loại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Khách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,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,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;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nể</a:t>
            </a:r>
            <a:r>
              <a:rPr lang="en-US" dirty="0" smtClean="0"/>
              <a:t> </a:t>
            </a:r>
            <a:r>
              <a:rPr lang="en-US" dirty="0" err="1" smtClean="0"/>
              <a:t>nang</a:t>
            </a:r>
            <a:r>
              <a:rPr lang="en-US" dirty="0" smtClean="0"/>
              <a:t>, </a:t>
            </a:r>
            <a:r>
              <a:rPr lang="en-US" dirty="0" err="1" smtClean="0"/>
              <a:t>trù</a:t>
            </a:r>
            <a:r>
              <a:rPr lang="en-US" dirty="0" smtClean="0"/>
              <a:t> </a:t>
            </a:r>
            <a:r>
              <a:rPr lang="en-US" dirty="0" err="1" smtClean="0"/>
              <a:t>dập</a:t>
            </a:r>
            <a:r>
              <a:rPr lang="en-US" dirty="0" smtClean="0"/>
              <a:t>, </a:t>
            </a:r>
            <a:r>
              <a:rPr lang="en-US" dirty="0" err="1" smtClean="0"/>
              <a:t>thiên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,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;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cứ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,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;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(</a:t>
            </a:r>
            <a:r>
              <a:rPr lang="en-US" dirty="0" err="1" smtClean="0"/>
              <a:t>thông</a:t>
            </a:r>
            <a:r>
              <a:rPr lang="en-US" dirty="0" smtClean="0"/>
              <a:t> qua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,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 smtClean="0"/>
              <a:t>);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VC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gắn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3. CBCCVC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6 </a:t>
            </a:r>
            <a:r>
              <a:rPr lang="en-US" dirty="0" err="1" smtClean="0"/>
              <a:t>tháng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không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đánh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giá</a:t>
            </a:r>
            <a:r>
              <a:rPr lang="en-US" dirty="0" smtClean="0">
                <a:sym typeface="Wingdings" pitchFamily="2" charset="2"/>
              </a:rPr>
              <a:t>; </a:t>
            </a:r>
            <a:r>
              <a:rPr lang="en-US" dirty="0" err="1" smtClean="0">
                <a:sym typeface="Wingdings" pitchFamily="2" charset="2"/>
              </a:rPr>
              <a:t>nghỉ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từ</a:t>
            </a:r>
            <a:r>
              <a:rPr lang="en-US" dirty="0" smtClean="0">
                <a:sym typeface="Wingdings" pitchFamily="2" charset="2"/>
              </a:rPr>
              <a:t> 3-&lt;6 </a:t>
            </a:r>
            <a:r>
              <a:rPr lang="en-US" dirty="0" err="1" smtClean="0">
                <a:sym typeface="Wingdings" pitchFamily="2" charset="2"/>
              </a:rPr>
              <a:t>tháng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đánh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giá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không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xếp</a:t>
            </a:r>
            <a:r>
              <a:rPr lang="en-US" dirty="0" smtClean="0">
                <a:sym typeface="Wingdings" pitchFamily="2" charset="2"/>
              </a:rPr>
              <a:t> HTTNV </a:t>
            </a:r>
            <a:r>
              <a:rPr lang="en-US" dirty="0" err="1" smtClean="0">
                <a:sym typeface="Wingdings" pitchFamily="2" charset="2"/>
              </a:rPr>
              <a:t>trở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lên</a:t>
            </a:r>
            <a:r>
              <a:rPr lang="en-US" dirty="0" smtClean="0">
                <a:sym typeface="Wingdings" pitchFamily="2" charset="2"/>
              </a:rPr>
              <a:t>; </a:t>
            </a:r>
            <a:r>
              <a:rPr lang="en-US" dirty="0" err="1" smtClean="0">
                <a:sym typeface="Wingdings" pitchFamily="2" charset="2"/>
              </a:rPr>
              <a:t>nghỉ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thai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sản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xét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thực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tế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thời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làm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việc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trong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năm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đó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4. </a:t>
            </a:r>
            <a:r>
              <a:rPr lang="en-US" dirty="0" err="1" smtClean="0">
                <a:sym typeface="Wingdings" pitchFamily="2" charset="2"/>
              </a:rPr>
              <a:t>Kết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quả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đánh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giá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làm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cơ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sở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để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liên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thông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trong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đánh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giá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chất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lượng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Đảng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viên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Chương</a:t>
            </a:r>
            <a:r>
              <a:rPr lang="en-US" b="1" dirty="0" smtClean="0"/>
              <a:t> 1: </a:t>
            </a:r>
            <a:r>
              <a:rPr lang="en-US" b="1" dirty="0" err="1" smtClean="0"/>
              <a:t>Quy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715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Điều</a:t>
            </a:r>
            <a:r>
              <a:rPr lang="en-US" b="1" dirty="0" smtClean="0">
                <a:solidFill>
                  <a:srgbClr val="002060"/>
                </a:solidFill>
              </a:rPr>
              <a:t> 3: </a:t>
            </a:r>
            <a:r>
              <a:rPr lang="en-US" b="1" dirty="0" err="1" smtClean="0">
                <a:solidFill>
                  <a:srgbClr val="002060"/>
                </a:solidFill>
              </a:rPr>
              <a:t>Tiêu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chí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chung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 err="1" smtClean="0">
                <a:solidFill>
                  <a:srgbClr val="C00000"/>
                </a:solidFill>
              </a:rPr>
              <a:t>Chính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trị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tư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tưởng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dirty="0" smtClean="0"/>
              <a:t>     Ý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chấp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;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,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;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ích</a:t>
            </a:r>
            <a:r>
              <a:rPr lang="en-US" dirty="0" smtClean="0"/>
              <a:t> </a:t>
            </a:r>
            <a:r>
              <a:rPr lang="en-US" dirty="0" err="1" smtClean="0"/>
              <a:t>Đảng</a:t>
            </a:r>
            <a:r>
              <a:rPr lang="en-US" dirty="0" smtClean="0"/>
              <a:t>,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gia-dân</a:t>
            </a:r>
            <a:r>
              <a:rPr lang="en-US" dirty="0" smtClean="0"/>
              <a:t> </a:t>
            </a:r>
            <a:r>
              <a:rPr lang="en-US" dirty="0" err="1" smtClean="0"/>
              <a:t>tộc</a:t>
            </a:r>
            <a:r>
              <a:rPr lang="en-US" dirty="0" smtClean="0"/>
              <a:t>,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,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; ý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nghiên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,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,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Mac-Lenin,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tưởng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Minh,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,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,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Đảng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>
                <a:solidFill>
                  <a:srgbClr val="7030A0"/>
                </a:solidFill>
              </a:rPr>
              <a:t>2. </a:t>
            </a:r>
            <a:r>
              <a:rPr lang="en-US" b="1" dirty="0" err="1" smtClean="0">
                <a:solidFill>
                  <a:srgbClr val="7030A0"/>
                </a:solidFill>
              </a:rPr>
              <a:t>Đạo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đức</a:t>
            </a:r>
            <a:r>
              <a:rPr lang="en-US" b="1" dirty="0" smtClean="0">
                <a:solidFill>
                  <a:srgbClr val="7030A0"/>
                </a:solidFill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</a:rPr>
              <a:t>lối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sống</a:t>
            </a:r>
            <a:endParaRPr lang="en-US" b="1" dirty="0" smtClean="0">
              <a:solidFill>
                <a:srgbClr val="7030A0"/>
              </a:solidFill>
            </a:endParaRPr>
          </a:p>
          <a:p>
            <a:pPr algn="just">
              <a:buFontTx/>
              <a:buChar char="-"/>
            </a:pPr>
            <a:r>
              <a:rPr lang="en-US" dirty="0" err="1" smtClean="0"/>
              <a:t>Không</a:t>
            </a:r>
            <a:r>
              <a:rPr lang="en-US" dirty="0" smtClean="0"/>
              <a:t>: </a:t>
            </a:r>
            <a:r>
              <a:rPr lang="en-US" dirty="0" err="1" smtClean="0"/>
              <a:t>tham</a:t>
            </a:r>
            <a:r>
              <a:rPr lang="en-US" dirty="0" smtClean="0"/>
              <a:t> ô,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nhũng</a:t>
            </a:r>
            <a:r>
              <a:rPr lang="en-US" dirty="0" smtClean="0"/>
              <a:t>,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r>
              <a:rPr lang="en-US" dirty="0" smtClean="0"/>
              <a:t>, </a:t>
            </a:r>
            <a:r>
              <a:rPr lang="en-US" dirty="0" err="1" smtClean="0"/>
              <a:t>lãng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,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liêu</a:t>
            </a:r>
            <a:r>
              <a:rPr lang="en-US" dirty="0" smtClean="0"/>
              <a:t>,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,…;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thoái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, </a:t>
            </a:r>
            <a:r>
              <a:rPr lang="en-US" dirty="0" err="1" smtClean="0"/>
              <a:t>lối</a:t>
            </a:r>
            <a:r>
              <a:rPr lang="en-US" dirty="0" smtClean="0"/>
              <a:t> </a:t>
            </a:r>
            <a:r>
              <a:rPr lang="en-US" dirty="0" err="1" smtClean="0"/>
              <a:t>sống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, </a:t>
            </a:r>
            <a:r>
              <a:rPr lang="en-US" dirty="0" err="1" smtClean="0"/>
              <a:t>khiêm</a:t>
            </a:r>
            <a:r>
              <a:rPr lang="en-US" dirty="0" smtClean="0"/>
              <a:t> </a:t>
            </a:r>
            <a:r>
              <a:rPr lang="en-US" dirty="0" err="1" smtClean="0"/>
              <a:t>tốn</a:t>
            </a:r>
            <a:r>
              <a:rPr lang="en-US" dirty="0" smtClean="0"/>
              <a:t>,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,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sáng</a:t>
            </a:r>
            <a:r>
              <a:rPr lang="en-US" dirty="0" smtClean="0"/>
              <a:t>, </a:t>
            </a:r>
            <a:r>
              <a:rPr lang="en-US" dirty="0" err="1" smtClean="0"/>
              <a:t>giản</a:t>
            </a:r>
            <a:r>
              <a:rPr lang="en-US" dirty="0" smtClean="0"/>
              <a:t> </a:t>
            </a:r>
            <a:r>
              <a:rPr lang="en-US" dirty="0" err="1" smtClean="0"/>
              <a:t>dị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,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sạch</a:t>
            </a:r>
            <a:r>
              <a:rPr lang="en-US" dirty="0" smtClean="0"/>
              <a:t>, </a:t>
            </a:r>
            <a:r>
              <a:rPr lang="en-US" dirty="0" err="1" smtClean="0"/>
              <a:t>vững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, </a:t>
            </a:r>
            <a:r>
              <a:rPr lang="en-US" dirty="0" err="1" smtClean="0"/>
              <a:t>quen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trục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9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Chương</a:t>
            </a:r>
            <a:r>
              <a:rPr lang="en-US" b="1" dirty="0" smtClean="0"/>
              <a:t> 1: </a:t>
            </a:r>
            <a:r>
              <a:rPr lang="en-US" b="1" dirty="0" err="1" smtClean="0"/>
              <a:t>Quy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562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Điều</a:t>
            </a:r>
            <a:r>
              <a:rPr lang="en-US" b="1" dirty="0" smtClean="0">
                <a:solidFill>
                  <a:srgbClr val="002060"/>
                </a:solidFill>
              </a:rPr>
              <a:t> 3: </a:t>
            </a:r>
            <a:r>
              <a:rPr lang="en-US" b="1" dirty="0" err="1" smtClean="0">
                <a:solidFill>
                  <a:srgbClr val="002060"/>
                </a:solidFill>
              </a:rPr>
              <a:t>Tiêu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chí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chung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3. </a:t>
            </a:r>
            <a:r>
              <a:rPr lang="en-US" b="1" dirty="0" err="1" smtClean="0">
                <a:solidFill>
                  <a:srgbClr val="C00000"/>
                </a:solidFill>
              </a:rPr>
              <a:t>Tác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phong</a:t>
            </a:r>
            <a:r>
              <a:rPr lang="en-US" b="1" dirty="0" smtClean="0">
                <a:solidFill>
                  <a:srgbClr val="C00000"/>
                </a:solidFill>
              </a:rPr>
              <a:t>, </a:t>
            </a:r>
            <a:r>
              <a:rPr lang="en-US" b="1" dirty="0" err="1" smtClean="0">
                <a:solidFill>
                  <a:srgbClr val="C00000"/>
                </a:solidFill>
              </a:rPr>
              <a:t>lề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lối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làm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việc</a:t>
            </a:r>
            <a:endParaRPr lang="en-US" b="1" dirty="0" smtClean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,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</a:t>
            </a:r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, </a:t>
            </a:r>
            <a:r>
              <a:rPr lang="en-US" dirty="0" err="1" smtClean="0"/>
              <a:t>dám</a:t>
            </a:r>
            <a:r>
              <a:rPr lang="en-US" dirty="0" smtClean="0"/>
              <a:t> </a:t>
            </a:r>
            <a:r>
              <a:rPr lang="en-US" dirty="0" err="1" smtClean="0"/>
              <a:t>nghĩ</a:t>
            </a:r>
            <a:r>
              <a:rPr lang="en-US" dirty="0" smtClean="0"/>
              <a:t> </a:t>
            </a:r>
            <a:r>
              <a:rPr lang="en-US" dirty="0" err="1" smtClean="0"/>
              <a:t>dám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, </a:t>
            </a:r>
            <a:r>
              <a:rPr lang="en-US" dirty="0" err="1" smtClean="0"/>
              <a:t>linh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khoa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,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thần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phối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mực</a:t>
            </a:r>
            <a:r>
              <a:rPr lang="en-US" dirty="0" smtClean="0"/>
              <a:t>, </a:t>
            </a:r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, </a:t>
            </a:r>
            <a:r>
              <a:rPr lang="en-US" dirty="0" err="1" smtClean="0"/>
              <a:t>lề</a:t>
            </a:r>
            <a:r>
              <a:rPr lang="en-US" dirty="0" smtClean="0"/>
              <a:t> </a:t>
            </a:r>
            <a:r>
              <a:rPr lang="en-US" dirty="0" err="1" smtClean="0"/>
              <a:t>lối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ch</a:t>
            </a:r>
            <a:fld id="{19391668-8B0D-435B-AB58-E2AA43878261}" type="slidenum">
              <a:rPr lang="en-US" smtClean="0"/>
              <a:t>5</a:t>
            </a:fld>
            <a:r>
              <a:rPr lang="en-US" dirty="0" err="1" smtClean="0"/>
              <a:t>uẩn</a:t>
            </a:r>
            <a:r>
              <a:rPr lang="en-US" dirty="0" smtClean="0"/>
              <a:t> </a:t>
            </a:r>
            <a:r>
              <a:rPr lang="en-US" dirty="0" err="1" smtClean="0"/>
              <a:t>mực</a:t>
            </a:r>
            <a:r>
              <a:rPr lang="en-US" dirty="0" smtClean="0"/>
              <a:t>,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3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Chương</a:t>
            </a:r>
            <a:r>
              <a:rPr lang="en-US" b="1" dirty="0" smtClean="0"/>
              <a:t> 1: </a:t>
            </a:r>
            <a:r>
              <a:rPr lang="en-US" b="1" dirty="0" err="1" smtClean="0"/>
              <a:t>Quy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Điều</a:t>
            </a:r>
            <a:r>
              <a:rPr lang="en-US" b="1" dirty="0" smtClean="0">
                <a:solidFill>
                  <a:srgbClr val="002060"/>
                </a:solidFill>
              </a:rPr>
              <a:t> 3: </a:t>
            </a:r>
            <a:r>
              <a:rPr lang="en-US" b="1" dirty="0" err="1" smtClean="0">
                <a:solidFill>
                  <a:srgbClr val="002060"/>
                </a:solidFill>
              </a:rPr>
              <a:t>Tiêu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chí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chung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4. Ý </a:t>
            </a:r>
            <a:r>
              <a:rPr lang="en-US" b="1" dirty="0" err="1" smtClean="0">
                <a:solidFill>
                  <a:srgbClr val="C00000"/>
                </a:solidFill>
              </a:rPr>
              <a:t>thức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tổ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chức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kỷ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luật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Chấp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;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địnhh</a:t>
            </a:r>
            <a:r>
              <a:rPr lang="en-US" dirty="0" smtClean="0"/>
              <a:t>,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,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;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khai</a:t>
            </a:r>
            <a:r>
              <a:rPr lang="en-US" dirty="0" smtClean="0"/>
              <a:t>,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,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đầy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;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đầy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,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,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, </a:t>
            </a:r>
            <a:r>
              <a:rPr lang="en-US" dirty="0" err="1" smtClean="0"/>
              <a:t>khách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2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Chương</a:t>
            </a:r>
            <a:r>
              <a:rPr lang="en-US" b="1" dirty="0" smtClean="0"/>
              <a:t> 1: </a:t>
            </a:r>
            <a:r>
              <a:rPr lang="en-US" b="1" dirty="0" err="1" smtClean="0"/>
              <a:t>Quy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Điều</a:t>
            </a:r>
            <a:r>
              <a:rPr lang="en-US" b="1" dirty="0" smtClean="0">
                <a:solidFill>
                  <a:srgbClr val="002060"/>
                </a:solidFill>
              </a:rPr>
              <a:t> 3: </a:t>
            </a:r>
            <a:r>
              <a:rPr lang="en-US" b="1" dirty="0" err="1" smtClean="0">
                <a:solidFill>
                  <a:srgbClr val="002060"/>
                </a:solidFill>
              </a:rPr>
              <a:t>Tiêu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chí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chung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b="1" dirty="0" smtClean="0">
                <a:solidFill>
                  <a:srgbClr val="C00000"/>
                </a:solidFill>
              </a:rPr>
              <a:t>5. </a:t>
            </a:r>
            <a:r>
              <a:rPr lang="en-US" b="1" dirty="0" err="1" smtClean="0">
                <a:solidFill>
                  <a:srgbClr val="C00000"/>
                </a:solidFill>
              </a:rPr>
              <a:t>Kết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quả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thực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hiện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nhiệm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vụ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dirty="0" smtClean="0"/>
              <a:t>* </a:t>
            </a:r>
            <a:r>
              <a:rPr lang="en-US" b="1" dirty="0" err="1" smtClean="0"/>
              <a:t>Quản</a:t>
            </a:r>
            <a:r>
              <a:rPr lang="en-US" b="1" dirty="0" smtClean="0"/>
              <a:t> </a:t>
            </a:r>
            <a:r>
              <a:rPr lang="en-US" b="1" dirty="0" err="1" smtClean="0"/>
              <a:t>lý</a:t>
            </a:r>
            <a:r>
              <a:rPr lang="en-US" dirty="0" smtClean="0"/>
              <a:t>: </a:t>
            </a:r>
            <a:r>
              <a:rPr lang="en-US" dirty="0" err="1" smtClean="0"/>
              <a:t>quán</a:t>
            </a:r>
            <a:r>
              <a:rPr lang="en-US" dirty="0" smtClean="0"/>
              <a:t> </a:t>
            </a:r>
            <a:r>
              <a:rPr lang="en-US" dirty="0" err="1" smtClean="0"/>
              <a:t>triệt</a:t>
            </a:r>
            <a:r>
              <a:rPr lang="en-US" dirty="0" smtClean="0"/>
              <a:t>,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,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trương</a:t>
            </a:r>
            <a:r>
              <a:rPr lang="en-US" dirty="0" smtClean="0"/>
              <a:t>,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lối</a:t>
            </a:r>
            <a:r>
              <a:rPr lang="en-US" dirty="0" smtClean="0"/>
              <a:t>,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,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; </a:t>
            </a:r>
            <a:r>
              <a:rPr lang="en-US" dirty="0" err="1" smtClean="0"/>
              <a:t>duy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kỷ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, </a:t>
            </a:r>
            <a:r>
              <a:rPr lang="en-US" dirty="0" err="1" smtClean="0"/>
              <a:t>kỷ</a:t>
            </a:r>
            <a:r>
              <a:rPr lang="en-US" dirty="0" smtClean="0"/>
              <a:t> </a:t>
            </a:r>
            <a:r>
              <a:rPr lang="en-US" dirty="0" err="1" smtClean="0"/>
              <a:t>cương</a:t>
            </a:r>
            <a:r>
              <a:rPr lang="en-US" dirty="0" smtClean="0"/>
              <a:t>;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xảy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phạm</a:t>
            </a:r>
            <a:r>
              <a:rPr lang="en-US" dirty="0" smtClean="0"/>
              <a:t>, vi </a:t>
            </a:r>
            <a:r>
              <a:rPr lang="en-US" dirty="0" err="1" smtClean="0"/>
              <a:t>phạm</a:t>
            </a:r>
            <a:r>
              <a:rPr lang="en-US" dirty="0" smtClean="0"/>
              <a:t>, </a:t>
            </a:r>
            <a:r>
              <a:rPr lang="en-US" dirty="0" err="1" smtClean="0"/>
              <a:t>khiếu</a:t>
            </a:r>
            <a:r>
              <a:rPr lang="en-US" dirty="0" smtClean="0"/>
              <a:t> </a:t>
            </a:r>
            <a:r>
              <a:rPr lang="en-US" dirty="0" err="1" smtClean="0"/>
              <a:t>nại</a:t>
            </a:r>
            <a:r>
              <a:rPr lang="en-US" dirty="0" smtClean="0"/>
              <a:t>,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kéo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;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chống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nhũng</a:t>
            </a:r>
            <a:r>
              <a:rPr lang="en-US" dirty="0" smtClean="0"/>
              <a:t>, </a:t>
            </a:r>
            <a:r>
              <a:rPr lang="en-US" dirty="0" err="1" smtClean="0"/>
              <a:t>lãng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;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KTGS,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khiếu</a:t>
            </a:r>
            <a:r>
              <a:rPr lang="en-US" dirty="0" smtClean="0"/>
              <a:t> </a:t>
            </a:r>
            <a:r>
              <a:rPr lang="en-US" dirty="0" err="1" smtClean="0"/>
              <a:t>nại</a:t>
            </a:r>
            <a:r>
              <a:rPr lang="en-US" dirty="0" smtClean="0"/>
              <a:t>,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,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CCHC, </a:t>
            </a:r>
            <a:r>
              <a:rPr lang="en-US" dirty="0" err="1" smtClean="0"/>
              <a:t>cải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2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Chương</a:t>
            </a:r>
            <a:r>
              <a:rPr lang="en-US" b="1" dirty="0" smtClean="0"/>
              <a:t> 1: </a:t>
            </a:r>
            <a:r>
              <a:rPr lang="en-US" b="1" dirty="0" err="1" smtClean="0"/>
              <a:t>Quy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Điều</a:t>
            </a:r>
            <a:r>
              <a:rPr lang="en-US" b="1" dirty="0" smtClean="0">
                <a:solidFill>
                  <a:srgbClr val="002060"/>
                </a:solidFill>
              </a:rPr>
              <a:t> 3: </a:t>
            </a:r>
            <a:r>
              <a:rPr lang="en-US" b="1" dirty="0" err="1" smtClean="0">
                <a:solidFill>
                  <a:srgbClr val="002060"/>
                </a:solidFill>
              </a:rPr>
              <a:t>Tiêu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chí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chung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b="1" dirty="0" smtClean="0">
                <a:solidFill>
                  <a:srgbClr val="C00000"/>
                </a:solidFill>
              </a:rPr>
              <a:t>5. </a:t>
            </a:r>
            <a:r>
              <a:rPr lang="en-US" b="1" dirty="0" err="1" smtClean="0">
                <a:solidFill>
                  <a:srgbClr val="C00000"/>
                </a:solidFill>
              </a:rPr>
              <a:t>Kết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quả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thực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hiện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nhiệm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vụ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dirty="0" smtClean="0"/>
              <a:t>* </a:t>
            </a: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dirty="0" smtClean="0"/>
              <a:t>: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,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; </a:t>
            </a:r>
            <a:r>
              <a:rPr lang="en-US" dirty="0" err="1" smtClean="0"/>
              <a:t>khối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/>
              <a:t>;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2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Chương</a:t>
            </a:r>
            <a:r>
              <a:rPr lang="en-US" sz="3600" b="1" dirty="0" smtClean="0"/>
              <a:t> 2: </a:t>
            </a:r>
            <a:r>
              <a:rPr lang="en-US" sz="3600" b="1" dirty="0" err="1" smtClean="0"/>
              <a:t>Tiêu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chí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xếp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loại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chất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lượng</a:t>
            </a:r>
            <a:r>
              <a:rPr lang="en-US" sz="3600" b="1" dirty="0" smtClean="0"/>
              <a:t> CB-CC-VC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054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Điều</a:t>
            </a:r>
            <a:r>
              <a:rPr lang="en-US" b="1" dirty="0" smtClean="0">
                <a:solidFill>
                  <a:srgbClr val="C00000"/>
                </a:solidFill>
              </a:rPr>
              <a:t> 12: </a:t>
            </a:r>
            <a:r>
              <a:rPr lang="en-US" b="1" dirty="0" err="1" smtClean="0">
                <a:solidFill>
                  <a:srgbClr val="C00000"/>
                </a:solidFill>
              </a:rPr>
              <a:t>Mức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hoàn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thành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xuất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sắc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nhiệm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vụ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endParaRPr lang="en-US" b="1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3 (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).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100%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;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,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50%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vượt</a:t>
            </a:r>
            <a:r>
              <a:rPr lang="en-US" dirty="0" smtClean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 </a:t>
            </a:r>
            <a:r>
              <a:rPr lang="en-US" b="1" dirty="0" err="1" smtClean="0"/>
              <a:t>quản</a:t>
            </a:r>
            <a:r>
              <a:rPr lang="en-US" b="1" dirty="0" smtClean="0"/>
              <a:t> </a:t>
            </a:r>
            <a:r>
              <a:rPr lang="en-US" b="1" dirty="0" err="1" smtClean="0"/>
              <a:t>lý</a:t>
            </a:r>
            <a:endParaRPr lang="en-US" b="1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3 (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).</a:t>
            </a:r>
          </a:p>
          <a:p>
            <a:pPr algn="just">
              <a:buFontTx/>
              <a:buChar char="-"/>
            </a:pP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100%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;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, </a:t>
            </a:r>
            <a:r>
              <a:rPr lang="en-US" b="1" dirty="0" err="1" smtClean="0"/>
              <a:t>ít</a:t>
            </a:r>
            <a:r>
              <a:rPr lang="en-US" b="1" dirty="0" smtClean="0"/>
              <a:t> </a:t>
            </a:r>
            <a:r>
              <a:rPr lang="en-US" b="1" dirty="0" err="1" smtClean="0"/>
              <a:t>nhất</a:t>
            </a:r>
            <a:r>
              <a:rPr lang="en-US" b="1" dirty="0" smtClean="0"/>
              <a:t> 50% </a:t>
            </a:r>
            <a:r>
              <a:rPr lang="en-US" b="1" dirty="0" err="1" smtClean="0"/>
              <a:t>chỉ</a:t>
            </a:r>
            <a:r>
              <a:rPr lang="en-US" b="1" dirty="0" smtClean="0"/>
              <a:t> </a:t>
            </a:r>
            <a:r>
              <a:rPr lang="en-US" b="1" dirty="0" err="1" smtClean="0"/>
              <a:t>tiêu</a:t>
            </a:r>
            <a:r>
              <a:rPr lang="en-US" b="1" dirty="0" smtClean="0"/>
              <a:t>, </a:t>
            </a:r>
            <a:r>
              <a:rPr lang="en-US" b="1" dirty="0" err="1" smtClean="0"/>
              <a:t>nhiệm</a:t>
            </a:r>
            <a:r>
              <a:rPr lang="en-US" b="1" dirty="0" smtClean="0"/>
              <a:t> </a:t>
            </a:r>
            <a:r>
              <a:rPr lang="en-US" b="1" dirty="0" err="1" smtClean="0"/>
              <a:t>vụ</a:t>
            </a:r>
            <a:r>
              <a:rPr lang="en-US" b="1" dirty="0" smtClean="0"/>
              <a:t> </a:t>
            </a:r>
            <a:r>
              <a:rPr lang="en-US" b="1" dirty="0" err="1" smtClean="0"/>
              <a:t>đơn</a:t>
            </a:r>
            <a:r>
              <a:rPr lang="en-US" b="1" dirty="0" smtClean="0"/>
              <a:t> </a:t>
            </a:r>
            <a:r>
              <a:rPr lang="en-US" b="1" dirty="0" err="1" smtClean="0"/>
              <a:t>vị</a:t>
            </a:r>
            <a:r>
              <a:rPr lang="en-US" b="1" dirty="0" smtClean="0"/>
              <a:t> </a:t>
            </a:r>
            <a:r>
              <a:rPr lang="en-US" b="1" dirty="0" err="1" smtClean="0"/>
              <a:t>hoàn</a:t>
            </a:r>
            <a:r>
              <a:rPr lang="en-US" b="1" dirty="0" smtClean="0"/>
              <a:t> </a:t>
            </a:r>
            <a:r>
              <a:rPr lang="en-US" b="1" dirty="0" err="1" smtClean="0"/>
              <a:t>thành</a:t>
            </a:r>
            <a:r>
              <a:rPr lang="en-US" b="1" dirty="0" smtClean="0"/>
              <a:t> </a:t>
            </a:r>
            <a:r>
              <a:rPr lang="en-US" b="1" dirty="0" err="1" smtClean="0"/>
              <a:t>vượt</a:t>
            </a:r>
            <a:r>
              <a:rPr lang="en-US" b="1" dirty="0" smtClean="0"/>
              <a:t> </a:t>
            </a:r>
            <a:r>
              <a:rPr lang="en-US" b="1" dirty="0" err="1" smtClean="0"/>
              <a:t>mức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 smtClean="0"/>
              <a:t>100%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,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;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70% HTT </a:t>
            </a:r>
            <a:r>
              <a:rPr lang="en-US" dirty="0" err="1" smtClean="0"/>
              <a:t>và</a:t>
            </a:r>
            <a:r>
              <a:rPr lang="en-US" dirty="0" smtClean="0"/>
              <a:t> HTXS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7702-F01A-4E6F-AC65-CB5304A35E5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96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2655</Words>
  <Application>Microsoft Office PowerPoint</Application>
  <PresentationFormat>On-screen Show (4:3)</PresentationFormat>
  <Paragraphs>153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NGÀY PHÁP LUẬT Tháng 9/2020</vt:lpstr>
      <vt:lpstr>Nghị định số 90/2020/NĐ-CP về đánh giá, xếp loại chất lượng cán bộ, công chức, viên chức</vt:lpstr>
      <vt:lpstr>Chương 1: Quy định chung</vt:lpstr>
      <vt:lpstr>Chương 1: Quy định chung</vt:lpstr>
      <vt:lpstr>Chương 1: Quy định chung</vt:lpstr>
      <vt:lpstr>Chương 1: Quy định chung</vt:lpstr>
      <vt:lpstr>Chương 1: Quy định chung</vt:lpstr>
      <vt:lpstr>Chương 1: Quy định chung</vt:lpstr>
      <vt:lpstr>Chương 2: Tiêu chí xếp loại chất lượng CB-CC-VC</vt:lpstr>
      <vt:lpstr>Chương 2: Tiêu chí xếp loại chất lượng CB-CC-VC</vt:lpstr>
      <vt:lpstr>Chương 2: Tiêu chí xếp loại chất lượng CB-CC-VC</vt:lpstr>
      <vt:lpstr>Chương 2: Tiêu chí xếp loại chất lượng CB-CC-VC</vt:lpstr>
      <vt:lpstr>Chương III: Thẩm quyền, trình tự, thủ tục, thời điểm, sử dụng kết quả, lưu giữ tài liệu đánh giá, xếp loại CBCCVC</vt:lpstr>
      <vt:lpstr>Chương III: Thẩm quyền, trình tự, thủ tục, thời điểm, sử dụng kết quả, lưu giữ tài liệu đánh giá, xếp loại CBCCVC</vt:lpstr>
      <vt:lpstr>Chương III: Thẩm quyền, trình tự, thủ tục, thời điểm, sử dụng kết quả, lưu giữ tài liệu đánh giá, xếp loại CBCCVC</vt:lpstr>
      <vt:lpstr>Chương III: Thẩm quyền, trình tự, thủ tục, thời điểm, sử dụng kết quả, lưu giữ tài liệu đánh giá, xếp loại CBCCVC</vt:lpstr>
      <vt:lpstr>Chương III: Thẩm quyền, trình tự, thủ tục, thời điểm, sử dụng kết quả, lưu giữ tài liệu đánh giá, xếp loại CBCCVC</vt:lpstr>
      <vt:lpstr>Chương III: Thẩm quyền, trình tự, thủ tục, thời điểm, sử dụng kết quả, lưu giữ tài liệu đánh giá, xếp loại CBCCVC</vt:lpstr>
      <vt:lpstr>Chương IV: Điều khoản thi hành</vt:lpstr>
      <vt:lpstr>Chương IV: Điều khoản thi hành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MERCURY</dc:creator>
  <cp:lastModifiedBy>admin</cp:lastModifiedBy>
  <cp:revision>24</cp:revision>
  <dcterms:created xsi:type="dcterms:W3CDTF">2020-08-26T05:28:35Z</dcterms:created>
  <dcterms:modified xsi:type="dcterms:W3CDTF">2021-03-03T03:14:13Z</dcterms:modified>
</cp:coreProperties>
</file>